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60" r:id="rId4"/>
    <p:sldId id="259" r:id="rId5"/>
    <p:sldId id="624" r:id="rId6"/>
    <p:sldId id="623" r:id="rId7"/>
    <p:sldId id="626" r:id="rId8"/>
    <p:sldId id="617" r:id="rId9"/>
    <p:sldId id="618" r:id="rId10"/>
    <p:sldId id="625" r:id="rId11"/>
    <p:sldId id="311" r:id="rId12"/>
    <p:sldId id="601" r:id="rId13"/>
    <p:sldId id="604" r:id="rId14"/>
    <p:sldId id="603" r:id="rId15"/>
    <p:sldId id="605" r:id="rId16"/>
    <p:sldId id="602" r:id="rId17"/>
    <p:sldId id="622" r:id="rId18"/>
    <p:sldId id="261" r:id="rId19"/>
    <p:sldId id="288" r:id="rId20"/>
    <p:sldId id="620" r:id="rId21"/>
    <p:sldId id="309" r:id="rId22"/>
    <p:sldId id="310" r:id="rId23"/>
    <p:sldId id="286" r:id="rId24"/>
    <p:sldId id="584" r:id="rId25"/>
    <p:sldId id="587" r:id="rId26"/>
    <p:sldId id="586" r:id="rId27"/>
    <p:sldId id="588" r:id="rId28"/>
    <p:sldId id="589" r:id="rId29"/>
    <p:sldId id="597" r:id="rId30"/>
    <p:sldId id="305" r:id="rId31"/>
    <p:sldId id="312" r:id="rId32"/>
    <p:sldId id="293" r:id="rId33"/>
    <p:sldId id="621" r:id="rId34"/>
    <p:sldId id="616" r:id="rId35"/>
    <p:sldId id="614" r:id="rId36"/>
    <p:sldId id="615" r:id="rId37"/>
    <p:sldId id="287" r:id="rId38"/>
    <p:sldId id="619" r:id="rId39"/>
    <p:sldId id="258" r:id="rId40"/>
    <p:sldId id="609" r:id="rId41"/>
    <p:sldId id="610" r:id="rId42"/>
    <p:sldId id="612" r:id="rId43"/>
    <p:sldId id="598" r:id="rId44"/>
    <p:sldId id="606" r:id="rId45"/>
    <p:sldId id="599" r:id="rId46"/>
    <p:sldId id="608" r:id="rId47"/>
    <p:sldId id="600" r:id="rId48"/>
    <p:sldId id="607" r:id="rId49"/>
    <p:sldId id="613" r:id="rId50"/>
    <p:sldId id="611" r:id="rId51"/>
    <p:sldId id="276" r:id="rId5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47A418-9E4B-448F-AAC8-9F9ECC18A0E8}" v="2" dt="2021-11-04T19:58:57.601"/>
    <p1510:client id="{EAD2485A-2EEC-470D-98C8-FA2D92B8CCD2}" v="16" dt="2021-11-04T14:53:18.6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7" autoAdjust="0"/>
    <p:restoredTop sz="86420" autoAdjust="0"/>
  </p:normalViewPr>
  <p:slideViewPr>
    <p:cSldViewPr snapToGrid="0">
      <p:cViewPr varScale="1">
        <p:scale>
          <a:sx n="100" d="100"/>
          <a:sy n="100" d="100"/>
        </p:scale>
        <p:origin x="198" y="78"/>
      </p:cViewPr>
      <p:guideLst/>
    </p:cSldViewPr>
  </p:slideViewPr>
  <p:outlineViewPr>
    <p:cViewPr>
      <p:scale>
        <a:sx n="33" d="100"/>
        <a:sy n="33" d="100"/>
      </p:scale>
      <p:origin x="0" y="-146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7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D6C159-F8C5-4AF6-AC09-51E118905D2C}" type="datetimeFigureOut">
              <a:rPr lang="cs-CZ" smtClean="0"/>
              <a:t>4.11.2021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76081A-372F-46C4-9894-6BFDFAD2E1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8426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2996A3F8-E77F-486F-8828-50B65FB8B6F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id="{30031AE3-0C31-48F4-814F-DCBBD77F187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AD26CE6A-0555-4C5F-AA20-6DD8A991D4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4382F7A-8AD1-478F-959A-7610ECE09296}" type="slidenum">
              <a:rPr lang="en-GB" altLang="en-US"/>
              <a:pPr>
                <a:spcBef>
                  <a:spcPct val="0"/>
                </a:spcBef>
              </a:pPr>
              <a:t>24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81F66DA2-F673-4E58-9073-0E812EA1D8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id="{0756A85A-07AD-4D7E-B7DF-A4679727E5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id="{B51D496B-F784-482E-9487-EE2372407C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9CDF32-A51B-4A03-A3BC-A0AC1084D404}" type="slidenum">
              <a:rPr lang="en-GB" altLang="en-US"/>
              <a:pPr>
                <a:spcBef>
                  <a:spcPct val="0"/>
                </a:spcBef>
              </a:pPr>
              <a:t>25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0534DAD6-B17E-49FE-A9BC-D8FC8AE318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>
            <a:extLst>
              <a:ext uri="{FF2B5EF4-FFF2-40B4-BE49-F238E27FC236}">
                <a16:creationId xmlns:a16="http://schemas.microsoft.com/office/drawing/2014/main" id="{8CCBED9F-A581-464C-A261-F951E059A49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0180" name="Slide Number Placeholder 3">
            <a:extLst>
              <a:ext uri="{FF2B5EF4-FFF2-40B4-BE49-F238E27FC236}">
                <a16:creationId xmlns:a16="http://schemas.microsoft.com/office/drawing/2014/main" id="{9109216B-656A-4277-B773-4062152CBA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E4BA6B1-FF04-4A11-AA7A-C2A60D1013BE}" type="slidenum">
              <a:rPr lang="en-GB" altLang="en-US"/>
              <a:pPr>
                <a:spcBef>
                  <a:spcPct val="0"/>
                </a:spcBef>
              </a:pPr>
              <a:t>26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1187F135-9822-4757-90A0-6EF2DCA308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F7648556-40D5-46E5-9F12-615929CDAE4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2228" name="Slide Number Placeholder 3">
            <a:extLst>
              <a:ext uri="{FF2B5EF4-FFF2-40B4-BE49-F238E27FC236}">
                <a16:creationId xmlns:a16="http://schemas.microsoft.com/office/drawing/2014/main" id="{684616E5-2FDB-421A-B701-D730143AEA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184E6B-D9A6-4193-9B78-F2E301F58B12}" type="slidenum">
              <a:rPr lang="en-GB" altLang="en-US"/>
              <a:pPr>
                <a:spcBef>
                  <a:spcPct val="0"/>
                </a:spcBef>
              </a:pPr>
              <a:t>27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A3E12-CD1E-4630-8698-2F788487F504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1125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A4540C-9CBF-4791-97C5-D838ECD05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458BA4D-4990-496F-86EB-20D0F25C2F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4842192-C248-4DA6-B3FA-B04BD43EF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ECBB0-207A-4CD4-BEF1-299242038A55}" type="datetimeFigureOut">
              <a:rPr lang="cs-CZ" smtClean="0"/>
              <a:t>4.11.2021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3DFD28-05FB-4085-AFA1-889964489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3BB130-716E-4E2A-A14C-44B339F05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CFAA-8688-40FD-8415-4938482E04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4315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ECF9A2-5653-4F7A-B296-8A84A50D2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DDE6D3F-E562-424E-A4D5-5C1263FF0E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B6F7076-4781-44DB-893E-90F45F07A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ECBB0-207A-4CD4-BEF1-299242038A55}" type="datetimeFigureOut">
              <a:rPr lang="cs-CZ" smtClean="0"/>
              <a:t>4.11.2021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CE813E3-B6FC-4B1A-8079-5B4E4D651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234A1B-5F0F-47D3-89D5-F98A99E4B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CFAA-8688-40FD-8415-4938482E04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6099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821F393-06A2-4177-84D6-3DD89B5A15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89A0D4E-F14D-47FD-BFBF-FA5F041381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2F25DF-55FE-4366-BEC2-975D6D23F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ECBB0-207A-4CD4-BEF1-299242038A55}" type="datetimeFigureOut">
              <a:rPr lang="cs-CZ" smtClean="0"/>
              <a:t>4.11.2021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C134B49-529D-4359-9064-85687A2D9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91081E1-1F18-44FB-A2FF-13F28F691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CFAA-8688-40FD-8415-4938482E04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9031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69901" y="1463040"/>
            <a:ext cx="10241280" cy="47244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B64868A-6CC2-4B13-B6EF-FB2DA9110A6B}" type="datetimeFigureOut">
              <a:rPr lang="cs-CZ" smtClean="0"/>
              <a:t>4.11.2021</a:t>
            </a:fld>
            <a:endParaRPr lang="cs-CZ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CE3A23E-9FF5-4DC0-85FB-CF31DDDB50B4}" type="slidenum">
              <a:rPr lang="cs-CZ" smtClean="0"/>
              <a:t>‹#›</a:t>
            </a:fld>
            <a:endParaRPr lang="cs-CZ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323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CC80D2-893D-4AF4-B914-DC8181E75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4FA97F-ABF3-473C-B7A2-9690F60C5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BAF5146-2976-4988-A395-8DC4F92AB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ECBB0-207A-4CD4-BEF1-299242038A55}" type="datetimeFigureOut">
              <a:rPr lang="cs-CZ" smtClean="0"/>
              <a:t>4.11.2021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B92F5B9-1C45-4614-B84A-3B6860D4E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B0BF44C-30EA-496D-B55C-B3027FCA7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CFAA-8688-40FD-8415-4938482E04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2323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2CE1F1-F889-49FE-AEA2-2BF4F54AA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D1CE3DA-2974-44D3-B303-574A48686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79D2B3-79B3-4856-8711-1CCF9906B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ECBB0-207A-4CD4-BEF1-299242038A55}" type="datetimeFigureOut">
              <a:rPr lang="cs-CZ" smtClean="0"/>
              <a:t>4.11.2021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C828657-F763-4557-8D78-69AA9272A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7C955D6-0B9A-476A-A99A-82D1DCDBC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CFAA-8688-40FD-8415-4938482E04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2205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3F1F48-2CDE-4FC3-8A6B-0CF11BE2A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213E70-7A67-40E0-A6A4-814D10C1D8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F8C8C19-19B6-4C15-9D00-35BC21E45C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3725C8E-434F-42FD-99B5-7D8EB0D17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ECBB0-207A-4CD4-BEF1-299242038A55}" type="datetimeFigureOut">
              <a:rPr lang="cs-CZ" smtClean="0"/>
              <a:t>4.11.2021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F9E65C6-A590-4938-8F58-7A02EB865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A85C089-D671-4BDD-B98F-791EEBDA2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CFAA-8688-40FD-8415-4938482E04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4339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6B432D-10FB-478A-B702-C5D87EA5A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7F14912-B0B4-4006-A742-455178A3A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E5BF0D-25EE-47BA-A33B-B4BD3A27B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DDBA33B-7548-41B9-A91A-72C593659B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10A4279-8E4C-495B-89AE-E65406907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3910632-492F-4CF1-B943-98FE3B0CB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ECBB0-207A-4CD4-BEF1-299242038A55}" type="datetimeFigureOut">
              <a:rPr lang="cs-CZ" smtClean="0"/>
              <a:t>4.11.2021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4423101-8B1E-413F-83EE-031F222F7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BD21490-732E-43B5-B71C-3096CFF0D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CFAA-8688-40FD-8415-4938482E04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9282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5C3328-4106-4B4B-B4BC-6D0DB1DB5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2D3DD1F-EBDF-4552-ABF7-16F778535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ECBB0-207A-4CD4-BEF1-299242038A55}" type="datetimeFigureOut">
              <a:rPr lang="cs-CZ" smtClean="0"/>
              <a:t>4.11.2021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07D36D9-4745-43F9-AD80-8FB4A70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72DE64B-64BB-475F-8D38-C21FC7932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CFAA-8688-40FD-8415-4938482E04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7681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1F6D4E5-6139-49FA-9ADE-8C7CC21A3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ECBB0-207A-4CD4-BEF1-299242038A55}" type="datetimeFigureOut">
              <a:rPr lang="cs-CZ" smtClean="0"/>
              <a:t>4.11.2021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B3DBEBE-6FD4-4220-B5C4-688F54C08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C0FE3AD-561B-430F-A348-9B71AE9F8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CFAA-8688-40FD-8415-4938482E04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280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4E9565-10E0-48B6-B37F-6FF5BC808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9C39BD-577F-4BF4-85D3-8DA96C246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249C521-C4C6-417E-B8EB-E7CED72F10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D65E6A2-381B-43E2-B532-B7E8B92BD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ECBB0-207A-4CD4-BEF1-299242038A55}" type="datetimeFigureOut">
              <a:rPr lang="cs-CZ" smtClean="0"/>
              <a:t>4.11.2021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90A4D3D-0FC6-499A-BADA-B9C13BD34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BBE974E-7E9C-439C-91A0-2A8CD89B1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CFAA-8688-40FD-8415-4938482E04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6282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B41155-A9EA-4577-849D-CE8B6BBEC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A58821B-510E-438D-8B57-CDBED44B61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8BDF8D4-57CA-404C-BAE4-4DDC6A1ABE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A347A93-7227-41F9-AAC3-57C70E2AB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ECBB0-207A-4CD4-BEF1-299242038A55}" type="datetimeFigureOut">
              <a:rPr lang="cs-CZ" smtClean="0"/>
              <a:t>4.11.2021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5565CC6-92D5-4878-96A6-6B51F6AA4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08F58BC-74EC-467B-BAF4-A2B7B136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CFAA-8688-40FD-8415-4938482E04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2311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377F4F5-0762-42B2-9CC3-06E3A55A8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55780A6-06B4-44BB-9761-9CE3D99F9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2B49D1F-2E01-4061-B758-C655DD814A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ECBB0-207A-4CD4-BEF1-299242038A55}" type="datetimeFigureOut">
              <a:rPr lang="cs-CZ" smtClean="0"/>
              <a:t>4.11.2021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2DA451C-04D0-44A8-865D-EB4447911A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311A255-94C8-4539-A73B-09A9E595B0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DCFAA-8688-40FD-8415-4938482E04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9232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33FDF7-A5E6-4A51-BF5E-031B4CCB2C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52600"/>
            <a:ext cx="9144000" cy="2457450"/>
          </a:xfrm>
        </p:spPr>
        <p:txBody>
          <a:bodyPr>
            <a:normAutofit fontScale="90000"/>
          </a:bodyPr>
          <a:lstStyle/>
          <a:p>
            <a:br>
              <a:rPr lang="cs-CZ" sz="4000" b="1" dirty="0">
                <a:solidFill>
                  <a:srgbClr val="FF0000"/>
                </a:solidFill>
              </a:rPr>
            </a:br>
            <a:br>
              <a:rPr lang="cs-CZ" sz="4000" b="1" dirty="0">
                <a:solidFill>
                  <a:srgbClr val="FF0000"/>
                </a:solidFill>
              </a:rPr>
            </a:br>
            <a:br>
              <a:rPr lang="cs-CZ" sz="4000" b="1" dirty="0">
                <a:solidFill>
                  <a:srgbClr val="FF0000"/>
                </a:solidFill>
              </a:rPr>
            </a:br>
            <a:br>
              <a:rPr lang="cs-CZ" sz="4000" b="1" dirty="0">
                <a:solidFill>
                  <a:srgbClr val="FF0000"/>
                </a:solidFill>
              </a:rPr>
            </a:br>
            <a:r>
              <a:rPr lang="cs-CZ" sz="4000" b="1" dirty="0">
                <a:solidFill>
                  <a:srgbClr val="FF0000"/>
                </a:solidFill>
              </a:rPr>
              <a:t>Řešení krmivové základny, výrobou fermentovaných krmiv, nebo formou čerstvé píce metodou hydroponie</a:t>
            </a:r>
            <a:br>
              <a:rPr lang="cs-CZ" sz="4000" b="1" dirty="0"/>
            </a:br>
            <a:br>
              <a:rPr lang="cs-CZ" sz="4000" b="1" dirty="0"/>
            </a:br>
            <a:br>
              <a:rPr lang="cs-CZ" sz="3200" dirty="0"/>
            </a:br>
            <a:r>
              <a:rPr lang="cs-CZ" sz="3200" dirty="0"/>
              <a:t>Jambor V., Synková H., </a:t>
            </a:r>
            <a:r>
              <a:rPr lang="cs-CZ" sz="3200" dirty="0" err="1"/>
              <a:t>Vosynková</a:t>
            </a:r>
            <a:r>
              <a:rPr lang="cs-CZ" sz="3200" dirty="0"/>
              <a:t> B. </a:t>
            </a:r>
            <a:br>
              <a:rPr lang="cs-CZ" sz="3200" dirty="0"/>
            </a:br>
            <a:r>
              <a:rPr lang="cs-CZ" sz="3200" dirty="0"/>
              <a:t>NutriVet, s.r.o., Pohořelice</a:t>
            </a:r>
            <a:br>
              <a:rPr lang="cs-CZ" sz="3200" dirty="0"/>
            </a:br>
            <a:r>
              <a:rPr lang="cs-CZ" sz="3200" dirty="0">
                <a:solidFill>
                  <a:srgbClr val="FF0000"/>
                </a:solidFill>
              </a:rPr>
              <a:t>www.nutrivet.cz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8D4FEA3-4BD2-4672-A569-3CC8F428E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25962"/>
            <a:ext cx="9144000" cy="153193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24. Mezinárodní konference chovatelů ovcí a koz</a:t>
            </a:r>
          </a:p>
          <a:p>
            <a:endParaRPr lang="cs-CZ" dirty="0"/>
          </a:p>
          <a:p>
            <a:r>
              <a:rPr lang="cs-CZ" dirty="0"/>
              <a:t>5. – 6. 11. 2021</a:t>
            </a:r>
          </a:p>
          <a:p>
            <a:r>
              <a:rPr lang="cs-CZ" dirty="0"/>
              <a:t>Kongresový hotel LUNA, Kouty </a:t>
            </a:r>
          </a:p>
        </p:txBody>
      </p:sp>
    </p:spTree>
    <p:extLst>
      <p:ext uri="{BB962C8B-B14F-4D97-AF65-F5344CB8AC3E}">
        <p14:creationId xmlns:p14="http://schemas.microsoft.com/office/powerpoint/2010/main" val="2320264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nákladní auto, obloha, tráva, exteriér&#10;&#10;Popis byl vytvořen automaticky">
            <a:extLst>
              <a:ext uri="{FF2B5EF4-FFF2-40B4-BE49-F238E27FC236}">
                <a16:creationId xmlns:a16="http://schemas.microsoft.com/office/drawing/2014/main" id="{953D4E82-9812-4B3B-8863-613AD7092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68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ráva, exteriér, obloha, strom&#10;&#10;Popis byl vytvořen automaticky">
            <a:extLst>
              <a:ext uri="{FF2B5EF4-FFF2-40B4-BE49-F238E27FC236}">
                <a16:creationId xmlns:a16="http://schemas.microsoft.com/office/drawing/2014/main" id="{D2A9C335-B241-46C9-9143-FF40DD6A2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248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4F5FA83-FE3A-4CB4-B725-D545922C1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33" y="431074"/>
            <a:ext cx="11831134" cy="551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42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1167EA6-063E-4243-A3DB-4476BFA88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643" y="0"/>
            <a:ext cx="6758609" cy="504907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9802AA2-37F6-44E6-9D10-1952DBB9C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121" y="2928116"/>
            <a:ext cx="5202236" cy="392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566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9EB1CC4-AF33-4DF9-B950-7B099E90D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3999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ED7BBBC-3CE2-4AA4-857D-DF00EC87B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107010"/>
            <a:ext cx="4929050" cy="311371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625F84F-033B-4BD2-983F-374341CD4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330" y="3307173"/>
            <a:ext cx="4380669" cy="311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71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ráva, exteriér, sníh, kámen&#10;&#10;Popis byl vytvořen automaticky">
            <a:extLst>
              <a:ext uri="{FF2B5EF4-FFF2-40B4-BE49-F238E27FC236}">
                <a16:creationId xmlns:a16="http://schemas.microsoft.com/office/drawing/2014/main" id="{2C7F5470-F822-4945-9F68-9C4B1F08C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857" y="267787"/>
            <a:ext cx="6087292" cy="4565469"/>
          </a:xfrm>
          <a:prstGeom prst="rect">
            <a:avLst/>
          </a:prstGeom>
        </p:spPr>
      </p:pic>
      <p:pic>
        <p:nvPicPr>
          <p:cNvPr id="5" name="Obrázek 4" descr="Obsah obrázku sníh, exteriér, kámen&#10;&#10;Popis byl vytvořen automaticky">
            <a:extLst>
              <a:ext uri="{FF2B5EF4-FFF2-40B4-BE49-F238E27FC236}">
                <a16:creationId xmlns:a16="http://schemas.microsoft.com/office/drawing/2014/main" id="{0E401976-8543-469A-840F-D81ED31A6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692" y="2367643"/>
            <a:ext cx="5077099" cy="380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92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411C6BD-3349-4EE8-80A7-B64791752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3999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F08BFF7-6A1B-46D9-8C5D-F1CCAB91F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208881"/>
            <a:ext cx="4651513" cy="266368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3AA909E-30E7-459D-ACAF-2F8837212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121" y="3404152"/>
            <a:ext cx="39757" cy="4969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1F16469-6EE7-49FA-8F69-75A05A43A6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047" y="4854129"/>
            <a:ext cx="39757" cy="4969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151B809-6CDC-4BD1-8359-29864F2841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624" y="3872568"/>
            <a:ext cx="4600889" cy="277670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FC71FF0-80BF-4799-B2B8-00311D724C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5513" y="3904801"/>
            <a:ext cx="4492486" cy="348863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1DD279A1-1400-4D2B-943F-339F2BFDA8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5512" y="1208881"/>
            <a:ext cx="4441863" cy="272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09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nábytek&#10;&#10;Popis byl vytvořen automaticky">
            <a:extLst>
              <a:ext uri="{FF2B5EF4-FFF2-40B4-BE49-F238E27FC236}">
                <a16:creationId xmlns:a16="http://schemas.microsoft.com/office/drawing/2014/main" id="{B4E9C47A-3C10-4890-AB33-FCD174E56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90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3D26D78-5AD6-436D-ACC6-FE314F8C109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1122362"/>
            <a:ext cx="11678194" cy="4520791"/>
          </a:xfrm>
        </p:spPr>
        <p:txBody>
          <a:bodyPr/>
          <a:lstStyle/>
          <a:p>
            <a:pPr algn="ctr"/>
            <a:r>
              <a:rPr lang="cs-CZ" dirty="0"/>
              <a:t>Fermentační proces konzervovaných krmiv</a:t>
            </a:r>
          </a:p>
        </p:txBody>
      </p:sp>
    </p:spTree>
    <p:extLst>
      <p:ext uri="{BB962C8B-B14F-4D97-AF65-F5344CB8AC3E}">
        <p14:creationId xmlns:p14="http://schemas.microsoft.com/office/powerpoint/2010/main" val="4252765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553BEB-1AD1-498E-A906-566D4604C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747837"/>
          </a:xfrm>
        </p:spPr>
        <p:txBody>
          <a:bodyPr/>
          <a:lstStyle/>
          <a:p>
            <a:r>
              <a:rPr lang="cs-CZ" dirty="0"/>
              <a:t>http://www.nutrivet.cz/konz/silazovani.pdf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D559CB2-A9BE-4364-BC2A-3B5964D79C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3027362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751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7EDD57-9CC9-4454-97E4-B5078BB7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Výroba konzervovaných krmiv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6BC45A-0E9A-46C8-A753-8E93BD255B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 zimní období, kdy se nemohou zvířata pást se vyrábí seno, siláže, případně zavadlé siláže </a:t>
            </a:r>
          </a:p>
          <a:p>
            <a:r>
              <a:rPr lang="cs-CZ" dirty="0">
                <a:solidFill>
                  <a:schemeClr val="accent1"/>
                </a:solidFill>
              </a:rPr>
              <a:t>Pro každou rostlinu, je nutné zvolit optimální dobu sklizně</a:t>
            </a:r>
          </a:p>
          <a:p>
            <a:r>
              <a:rPr lang="cs-CZ" dirty="0">
                <a:solidFill>
                  <a:srgbClr val="C00000"/>
                </a:solidFill>
              </a:rPr>
              <a:t>Sklizňové okno pícniny ovlivňuje výměra sklízené hmoty</a:t>
            </a:r>
          </a:p>
          <a:p>
            <a:r>
              <a:rPr lang="cs-CZ" dirty="0">
                <a:solidFill>
                  <a:srgbClr val="00B050"/>
                </a:solidFill>
              </a:rPr>
              <a:t>Bílkovinné pícniny z důvodů špatné </a:t>
            </a:r>
            <a:r>
              <a:rPr lang="cs-CZ" dirty="0" err="1">
                <a:solidFill>
                  <a:srgbClr val="00B050"/>
                </a:solidFill>
              </a:rPr>
              <a:t>silážovatelnosti</a:t>
            </a:r>
            <a:r>
              <a:rPr lang="cs-CZ" dirty="0">
                <a:solidFill>
                  <a:srgbClr val="00B050"/>
                </a:solidFill>
              </a:rPr>
              <a:t> se musí zavadat na vyšší sušinu. (zvýšení osmotického tlaku) </a:t>
            </a:r>
          </a:p>
          <a:p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Glycidové pícniny se sklízí na přímo – dobrá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</a:rPr>
              <a:t>silážovatelnost</a:t>
            </a:r>
            <a:endParaRPr lang="cs-CZ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497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6B62D42-D3FB-4F97-AAFA-CE9DC9544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251" y="0"/>
            <a:ext cx="56994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53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4B9B72FC-9D62-46A5-82C9-D8FC4AB34C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40575"/>
            <a:ext cx="8534400" cy="1507067"/>
          </a:xfrm>
        </p:spPr>
        <p:txBody>
          <a:bodyPr/>
          <a:lstStyle/>
          <a:p>
            <a:r>
              <a:rPr lang="cs-CZ" altLang="cs-CZ" dirty="0"/>
              <a:t>Koeficient </a:t>
            </a:r>
            <a:r>
              <a:rPr lang="cs-CZ" altLang="cs-CZ" dirty="0" err="1"/>
              <a:t>silážovatelnosti</a:t>
            </a:r>
            <a:endParaRPr lang="cs-CZ" altLang="cs-CZ" dirty="0"/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EF1F9A2F-F176-4FF7-8D97-3134769A5A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2252134"/>
            <a:ext cx="8534400" cy="3615267"/>
          </a:xfrm>
        </p:spPr>
        <p:txBody>
          <a:bodyPr>
            <a:normAutofit fontScale="77500" lnSpcReduction="20000"/>
          </a:bodyPr>
          <a:lstStyle/>
          <a:p>
            <a:pPr>
              <a:buFontTx/>
              <a:buNone/>
            </a:pPr>
            <a:r>
              <a:rPr lang="cs-CZ" altLang="cs-CZ" dirty="0"/>
              <a:t>         % WSC</a:t>
            </a:r>
          </a:p>
          <a:p>
            <a:pPr>
              <a:buFontTx/>
              <a:buNone/>
            </a:pPr>
            <a:r>
              <a:rPr lang="cs-CZ" altLang="cs-CZ" dirty="0"/>
              <a:t>Q = ----------------------------  x 100 </a:t>
            </a:r>
          </a:p>
          <a:p>
            <a:pPr>
              <a:buFontTx/>
              <a:buNone/>
            </a:pPr>
            <a:r>
              <a:rPr lang="cs-CZ" altLang="cs-CZ" dirty="0"/>
              <a:t>           % N-látek a % cukrů</a:t>
            </a:r>
          </a:p>
          <a:p>
            <a:pPr>
              <a:buFontTx/>
              <a:buNone/>
            </a:pPr>
            <a:endParaRPr lang="cs-CZ" altLang="cs-CZ" dirty="0"/>
          </a:p>
          <a:p>
            <a:pPr>
              <a:buFontTx/>
              <a:buNone/>
            </a:pPr>
            <a:r>
              <a:rPr lang="cs-CZ" altLang="cs-CZ" dirty="0" err="1"/>
              <a:t>Silážovatelnost</a:t>
            </a:r>
            <a:r>
              <a:rPr lang="cs-CZ" altLang="cs-CZ" dirty="0"/>
              <a:t>                                    Q</a:t>
            </a:r>
          </a:p>
          <a:p>
            <a:pPr>
              <a:buFontTx/>
              <a:buNone/>
            </a:pPr>
            <a:r>
              <a:rPr lang="cs-CZ" altLang="cs-CZ" dirty="0"/>
              <a:t>---------------------------------------------------------</a:t>
            </a:r>
          </a:p>
          <a:p>
            <a:pPr>
              <a:buFontTx/>
              <a:buNone/>
            </a:pPr>
            <a:r>
              <a:rPr lang="cs-CZ" altLang="cs-CZ" dirty="0"/>
              <a:t>Velmi těžce                                         do 20 %</a:t>
            </a:r>
          </a:p>
          <a:p>
            <a:pPr>
              <a:buFontTx/>
              <a:buNone/>
            </a:pPr>
            <a:r>
              <a:rPr lang="cs-CZ" altLang="cs-CZ" dirty="0"/>
              <a:t>Těžce                                                   20 – 35 %</a:t>
            </a:r>
          </a:p>
          <a:p>
            <a:pPr>
              <a:buFontTx/>
              <a:buNone/>
            </a:pPr>
            <a:r>
              <a:rPr lang="cs-CZ" altLang="cs-CZ" dirty="0"/>
              <a:t>Středně                                                35 -  50  %</a:t>
            </a:r>
          </a:p>
          <a:p>
            <a:pPr>
              <a:buFontTx/>
              <a:buNone/>
            </a:pPr>
            <a:r>
              <a:rPr lang="cs-CZ" altLang="cs-CZ" dirty="0"/>
              <a:t>Lehce                                                   nad  50 %</a:t>
            </a:r>
          </a:p>
        </p:txBody>
      </p:sp>
      <p:graphicFrame>
        <p:nvGraphicFramePr>
          <p:cNvPr id="69636" name="Object 4">
            <a:extLst>
              <a:ext uri="{FF2B5EF4-FFF2-40B4-BE49-F238E27FC236}">
                <a16:creationId xmlns:a16="http://schemas.microsoft.com/office/drawing/2014/main" id="{F5EA8214-6901-4B43-BD40-16387E7661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01000" y="5867401"/>
          <a:ext cx="2438400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Fotografie" r:id="rId3" imgW="4238095" imgH="1228571" progId="MSPhotoEd.3">
                  <p:embed/>
                </p:oleObj>
              </mc:Choice>
              <mc:Fallback>
                <p:oleObj name="Fotografie" r:id="rId3" imgW="4238095" imgH="1228571" progId="MSPhotoEd.3">
                  <p:embed/>
                  <p:pic>
                    <p:nvPicPr>
                      <p:cNvPr id="69636" name="Object 4">
                        <a:extLst>
                          <a:ext uri="{FF2B5EF4-FFF2-40B4-BE49-F238E27FC236}">
                            <a16:creationId xmlns:a16="http://schemas.microsoft.com/office/drawing/2014/main" id="{F5EA8214-6901-4B43-BD40-16387E7661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5867401"/>
                        <a:ext cx="2438400" cy="739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38954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znik-bioplynu">
            <a:extLst>
              <a:ext uri="{FF2B5EF4-FFF2-40B4-BE49-F238E27FC236}">
                <a16:creationId xmlns:a16="http://schemas.microsoft.com/office/drawing/2014/main" id="{A9971424-B8CF-42D1-8FEF-3539D5C4798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661" y="185530"/>
            <a:ext cx="7280082" cy="6294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96547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4">
            <a:extLst>
              <a:ext uri="{FF2B5EF4-FFF2-40B4-BE49-F238E27FC236}">
                <a16:creationId xmlns:a16="http://schemas.microsoft.com/office/drawing/2014/main" id="{CCE1095B-9186-4F5F-B997-9B157A55E5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87895" y="689112"/>
            <a:ext cx="10946295" cy="584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19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D4236CB2-EA49-43B7-A3E4-6244F952A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647700"/>
            <a:ext cx="7772400" cy="1143000"/>
          </a:xfrm>
        </p:spPr>
        <p:txBody>
          <a:bodyPr/>
          <a:lstStyle/>
          <a:p>
            <a:r>
              <a:rPr lang="en-GB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Homofe</a:t>
            </a:r>
            <a:r>
              <a:rPr lang="cs-CZ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GB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mentativ</a:t>
            </a:r>
            <a:r>
              <a:rPr lang="cs-CZ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ní bakterie</a:t>
            </a:r>
            <a:endParaRPr lang="en-GB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E0E1E022-49FC-42B2-B2A5-D2ACDEAFB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85950" y="1714500"/>
            <a:ext cx="9486900" cy="158115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Eg.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L. plantarum, </a:t>
            </a:r>
            <a:r>
              <a:rPr lang="en-GB" alt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Pediococcus</a:t>
            </a:r>
            <a:r>
              <a:rPr lang="en-GB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n-GB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, Lactococcus </a:t>
            </a:r>
            <a:r>
              <a:rPr lang="en-GB" alt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None/>
            </a:pPr>
            <a:r>
              <a:rPr lang="en-GB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 Glu</a:t>
            </a:r>
            <a:r>
              <a:rPr lang="cs-CZ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kóza</a:t>
            </a:r>
            <a:r>
              <a:rPr lang="en-GB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buFontTx/>
              <a:buNone/>
            </a:pPr>
            <a:r>
              <a:rPr lang="cs-CZ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GB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Fru</a:t>
            </a:r>
            <a:r>
              <a:rPr lang="cs-CZ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ktoza</a:t>
            </a:r>
            <a:endParaRPr lang="en-GB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60" name="Rectangle 8">
            <a:extLst>
              <a:ext uri="{FF2B5EF4-FFF2-40B4-BE49-F238E27FC236}">
                <a16:creationId xmlns:a16="http://schemas.microsoft.com/office/drawing/2014/main" id="{843F7619-4E22-4F54-8ED9-21B634C1A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6900" y="3200400"/>
            <a:ext cx="51244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dirty="0">
                <a:latin typeface="Arial" panose="020B0604020202020204" pitchFamily="34" charset="0"/>
              </a:rPr>
              <a:t>2 </a:t>
            </a:r>
            <a:r>
              <a:rPr lang="cs-CZ" altLang="en-US" dirty="0">
                <a:latin typeface="Arial" panose="020B0604020202020204" pitchFamily="34" charset="0"/>
              </a:rPr>
              <a:t>Kyselina mléčná </a:t>
            </a:r>
            <a:endParaRPr lang="en-GB" altLang="en-US" dirty="0">
              <a:latin typeface="Arial" panose="020B0604020202020204" pitchFamily="34" charset="0"/>
            </a:endParaRPr>
          </a:p>
        </p:txBody>
      </p:sp>
      <p:sp>
        <p:nvSpPr>
          <p:cNvPr id="45061" name="Rectangle 16">
            <a:extLst>
              <a:ext uri="{FF2B5EF4-FFF2-40B4-BE49-F238E27FC236}">
                <a16:creationId xmlns:a16="http://schemas.microsoft.com/office/drawing/2014/main" id="{A16AE106-3C0F-4043-A36A-D8D5B28FF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1300" y="5734050"/>
            <a:ext cx="51244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45062" name="Rectangle 17">
            <a:extLst>
              <a:ext uri="{FF2B5EF4-FFF2-40B4-BE49-F238E27FC236}">
                <a16:creationId xmlns:a16="http://schemas.microsoft.com/office/drawing/2014/main" id="{63576777-9539-4CE6-955F-37139B21A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5848350"/>
            <a:ext cx="51244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A4D6ADE-C61E-42E9-9BBC-1DCF5EC7D6E2}"/>
              </a:ext>
            </a:extLst>
          </p:cNvPr>
          <p:cNvCxnSpPr/>
          <p:nvPr/>
        </p:nvCxnSpPr>
        <p:spPr>
          <a:xfrm>
            <a:off x="4310063" y="3498851"/>
            <a:ext cx="1357312" cy="31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64" name="TextBox 1">
            <a:extLst>
              <a:ext uri="{FF2B5EF4-FFF2-40B4-BE49-F238E27FC236}">
                <a16:creationId xmlns:a16="http://schemas.microsoft.com/office/drawing/2014/main" id="{23BA22ED-F30D-4BBB-8151-38A41C64A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8439" y="5084763"/>
            <a:ext cx="434125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latin typeface="Arial" panose="020B0604020202020204" pitchFamily="34" charset="0"/>
              </a:rPr>
              <a:t>% </a:t>
            </a:r>
            <a:r>
              <a:rPr lang="cs-CZ" altLang="en-US" dirty="0">
                <a:latin typeface="Arial" panose="020B0604020202020204" pitchFamily="34" charset="0"/>
              </a:rPr>
              <a:t>Ztráty sušiny </a:t>
            </a:r>
            <a:r>
              <a:rPr lang="en-GB" altLang="en-US" dirty="0">
                <a:latin typeface="Arial" panose="020B0604020202020204" pitchFamily="34" charset="0"/>
              </a:rPr>
              <a:t> = 0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latin typeface="Arial" panose="020B0604020202020204" pitchFamily="34" charset="0"/>
              </a:rPr>
              <a:t>% </a:t>
            </a:r>
            <a:r>
              <a:rPr lang="cs-CZ" altLang="en-US" dirty="0">
                <a:latin typeface="Arial" panose="020B0604020202020204" pitchFamily="34" charset="0"/>
              </a:rPr>
              <a:t>Ztráty energie </a:t>
            </a:r>
            <a:r>
              <a:rPr lang="en-GB" altLang="en-US" dirty="0">
                <a:latin typeface="Arial" panose="020B0604020202020204" pitchFamily="34" charset="0"/>
              </a:rPr>
              <a:t>= 0.7</a:t>
            </a:r>
          </a:p>
        </p:txBody>
      </p:sp>
      <p:sp>
        <p:nvSpPr>
          <p:cNvPr id="45065" name="Rectangle 17">
            <a:extLst>
              <a:ext uri="{FF2B5EF4-FFF2-40B4-BE49-F238E27FC236}">
                <a16:creationId xmlns:a16="http://schemas.microsoft.com/office/drawing/2014/main" id="{4B32B57E-31E3-4196-9E14-DAB2F9AC5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1" y="6381750"/>
            <a:ext cx="6335713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McDonald </a:t>
            </a:r>
            <a:r>
              <a:rPr lang="en-US" altLang="en-US" sz="1800" i="1">
                <a:latin typeface="Arial" panose="020B0604020202020204" pitchFamily="34" charset="0"/>
              </a:rPr>
              <a:t>et </a:t>
            </a:r>
            <a:r>
              <a:rPr lang="en-US" altLang="en-US" sz="1800">
                <a:latin typeface="Arial" panose="020B0604020202020204" pitchFamily="34" charset="0"/>
              </a:rPr>
              <a:t>al.1991 Biochemistry of Silage </a:t>
            </a:r>
          </a:p>
        </p:txBody>
      </p:sp>
      <p:sp>
        <p:nvSpPr>
          <p:cNvPr id="45066" name="TextBox 1">
            <a:extLst>
              <a:ext uri="{FF2B5EF4-FFF2-40B4-BE49-F238E27FC236}">
                <a16:creationId xmlns:a16="http://schemas.microsoft.com/office/drawing/2014/main" id="{1564E6F3-E503-44D3-A970-4ACE3C40C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4" y="188914"/>
            <a:ext cx="43211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800" b="1">
                <a:latin typeface="Arial" panose="020B0604020202020204" pitchFamily="34" charset="0"/>
              </a:rPr>
              <a:t>Fermentation Pathway 1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1396A4CD-05FC-4DE8-AFCB-E9B280AB0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260350"/>
            <a:ext cx="7772400" cy="1143000"/>
          </a:xfrm>
        </p:spPr>
        <p:txBody>
          <a:bodyPr>
            <a:normAutofit/>
          </a:bodyPr>
          <a:lstStyle/>
          <a:p>
            <a:r>
              <a:rPr lang="en-GB" altLang="en-US" sz="3200" dirty="0" err="1"/>
              <a:t>Heterofermentativ</a:t>
            </a:r>
            <a:r>
              <a:rPr lang="cs-CZ" altLang="en-US" sz="3200" dirty="0"/>
              <a:t>ní bakterie </a:t>
            </a:r>
            <a:endParaRPr lang="en-GB" altLang="en-US" sz="3200" dirty="0"/>
          </a:p>
        </p:txBody>
      </p:sp>
      <p:grpSp>
        <p:nvGrpSpPr>
          <p:cNvPr id="47107" name="Group 19">
            <a:extLst>
              <a:ext uri="{FF2B5EF4-FFF2-40B4-BE49-F238E27FC236}">
                <a16:creationId xmlns:a16="http://schemas.microsoft.com/office/drawing/2014/main" id="{F0E3F4AA-C803-4CC4-B5AF-34CD5A0D1544}"/>
              </a:ext>
            </a:extLst>
          </p:cNvPr>
          <p:cNvGrpSpPr>
            <a:grpSpLocks/>
          </p:cNvGrpSpPr>
          <p:nvPr/>
        </p:nvGrpSpPr>
        <p:grpSpPr bwMode="auto">
          <a:xfrm>
            <a:off x="1538288" y="1989139"/>
            <a:ext cx="9429750" cy="2682876"/>
            <a:chOff x="69" y="1559"/>
            <a:chExt cx="5940" cy="1690"/>
          </a:xfrm>
        </p:grpSpPr>
        <p:sp>
          <p:nvSpPr>
            <p:cNvPr id="47115" name="Rectangle 5">
              <a:extLst>
                <a:ext uri="{FF2B5EF4-FFF2-40B4-BE49-F238E27FC236}">
                  <a16:creationId xmlns:a16="http://schemas.microsoft.com/office/drawing/2014/main" id="{7D841A9F-EBB4-4F33-B0A2-E7C6FBE564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0" y="1876"/>
              <a:ext cx="3228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GB" altLang="en-US" dirty="0">
                  <a:latin typeface="Arial" panose="020B0604020202020204" pitchFamily="34" charset="0"/>
                </a:rPr>
                <a:t>1 </a:t>
              </a:r>
              <a:r>
                <a:rPr lang="cs-CZ" altLang="en-US" dirty="0" err="1">
                  <a:latin typeface="Arial" panose="020B0604020202020204" pitchFamily="34" charset="0"/>
                </a:rPr>
                <a:t>k.mléčná</a:t>
              </a:r>
              <a:r>
                <a:rPr lang="en-GB" altLang="en-US" dirty="0">
                  <a:latin typeface="Arial" panose="020B0604020202020204" pitchFamily="34" charset="0"/>
                </a:rPr>
                <a:t> + 1 </a:t>
              </a:r>
              <a:r>
                <a:rPr lang="cs-CZ" altLang="en-US" dirty="0" err="1">
                  <a:latin typeface="Arial" panose="020B0604020202020204" pitchFamily="34" charset="0"/>
                </a:rPr>
                <a:t>k.octová</a:t>
              </a:r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47116" name="Rectangle 6">
              <a:extLst>
                <a:ext uri="{FF2B5EF4-FFF2-40B4-BE49-F238E27FC236}">
                  <a16:creationId xmlns:a16="http://schemas.microsoft.com/office/drawing/2014/main" id="{7689AB54-5EE1-4925-8B06-BCAB1F8A20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" y="1559"/>
              <a:ext cx="5940" cy="1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GB" altLang="en-US" dirty="0">
                  <a:latin typeface="Arial" panose="020B0604020202020204" pitchFamily="34" charset="0"/>
                </a:rPr>
                <a:t>	Prim</a:t>
              </a:r>
              <a:r>
                <a:rPr lang="cs-CZ" altLang="en-US" dirty="0" err="1">
                  <a:latin typeface="Arial" panose="020B0604020202020204" pitchFamily="34" charset="0"/>
                </a:rPr>
                <a:t>ární</a:t>
              </a:r>
              <a:r>
                <a:rPr lang="cs-CZ" altLang="en-US" dirty="0">
                  <a:latin typeface="Arial" panose="020B0604020202020204" pitchFamily="34" charset="0"/>
                </a:rPr>
                <a:t> </a:t>
              </a:r>
              <a:r>
                <a:rPr lang="en-GB" altLang="en-US" dirty="0" err="1">
                  <a:latin typeface="Arial" panose="020B0604020202020204" pitchFamily="34" charset="0"/>
                </a:rPr>
                <a:t>Fermenta</a:t>
              </a:r>
              <a:r>
                <a:rPr lang="cs-CZ" altLang="en-US" dirty="0" err="1">
                  <a:latin typeface="Arial" panose="020B0604020202020204" pitchFamily="34" charset="0"/>
                </a:rPr>
                <a:t>ce</a:t>
              </a:r>
              <a:r>
                <a:rPr lang="en-GB" altLang="en-US" dirty="0">
                  <a:latin typeface="Arial" panose="020B0604020202020204" pitchFamily="34" charset="0"/>
                </a:rPr>
                <a:t> 1</a:t>
              </a:r>
            </a:p>
            <a:p>
              <a:pPr lvl="1" eaLnBrk="1" hangingPunct="1">
                <a:buFontTx/>
                <a:buNone/>
              </a:pPr>
              <a:r>
                <a:rPr lang="en-GB" altLang="en-US" sz="3200" dirty="0">
                  <a:latin typeface="Arial" panose="020B0604020202020204" pitchFamily="34" charset="0"/>
                </a:rPr>
                <a:t>1 Glu</a:t>
              </a:r>
              <a:r>
                <a:rPr lang="cs-CZ" altLang="en-US" sz="3200" dirty="0" err="1">
                  <a:latin typeface="Arial" panose="020B0604020202020204" pitchFamily="34" charset="0"/>
                </a:rPr>
                <a:t>kóza</a:t>
              </a:r>
              <a:r>
                <a:rPr lang="en-GB" altLang="en-US" sz="1800" dirty="0">
                  <a:latin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47108" name="Rectangle 16">
            <a:extLst>
              <a:ext uri="{FF2B5EF4-FFF2-40B4-BE49-F238E27FC236}">
                <a16:creationId xmlns:a16="http://schemas.microsoft.com/office/drawing/2014/main" id="{D6869966-37B7-43BB-BF1E-23A3C63C0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1300" y="5734050"/>
            <a:ext cx="51244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18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47109" name="Rectangle 17">
            <a:extLst>
              <a:ext uri="{FF2B5EF4-FFF2-40B4-BE49-F238E27FC236}">
                <a16:creationId xmlns:a16="http://schemas.microsoft.com/office/drawing/2014/main" id="{44F09371-40AD-44B5-8AED-1F9533DFFD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1" y="6381750"/>
            <a:ext cx="6335713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Rooke and Hatfield 2003  Silage Science and Technology</a:t>
            </a:r>
          </a:p>
        </p:txBody>
      </p:sp>
      <p:sp>
        <p:nvSpPr>
          <p:cNvPr id="47110" name="Rectangle 20">
            <a:extLst>
              <a:ext uri="{FF2B5EF4-FFF2-40B4-BE49-F238E27FC236}">
                <a16:creationId xmlns:a16="http://schemas.microsoft.com/office/drawing/2014/main" id="{32E26144-D4F6-4105-8D5D-1EC3CE7AE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1125538"/>
            <a:ext cx="94869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2800" dirty="0" err="1">
                <a:latin typeface="Arial" panose="020B0604020202020204" pitchFamily="34" charset="0"/>
              </a:rPr>
              <a:t>Eg.</a:t>
            </a:r>
            <a:r>
              <a:rPr lang="en-GB" altLang="en-US" sz="2800" dirty="0">
                <a:latin typeface="Arial" panose="020B0604020202020204" pitchFamily="34" charset="0"/>
              </a:rPr>
              <a:t> </a:t>
            </a:r>
            <a:r>
              <a:rPr lang="en-GB" altLang="en-US" sz="2800" i="1" dirty="0">
                <a:latin typeface="Arial" panose="020B0604020202020204" pitchFamily="34" charset="0"/>
              </a:rPr>
              <a:t>L. </a:t>
            </a:r>
            <a:r>
              <a:rPr lang="en-GB" altLang="en-US" sz="2800" i="1" dirty="0" err="1">
                <a:latin typeface="Arial" panose="020B0604020202020204" pitchFamily="34" charset="0"/>
              </a:rPr>
              <a:t>buchneri</a:t>
            </a:r>
            <a:r>
              <a:rPr lang="en-GB" altLang="en-US" sz="2800" i="1" dirty="0">
                <a:latin typeface="Arial" panose="020B0604020202020204" pitchFamily="34" charset="0"/>
              </a:rPr>
              <a:t>, L. </a:t>
            </a:r>
            <a:r>
              <a:rPr lang="en-GB" altLang="en-US" sz="2800" i="1" dirty="0" err="1">
                <a:latin typeface="Arial" panose="020B0604020202020204" pitchFamily="34" charset="0"/>
              </a:rPr>
              <a:t>kefira</a:t>
            </a:r>
            <a:r>
              <a:rPr lang="en-GB" altLang="en-US" sz="2800" i="1" dirty="0">
                <a:latin typeface="Arial" panose="020B0604020202020204" pitchFamily="34" charset="0"/>
              </a:rPr>
              <a:t>, L. </a:t>
            </a:r>
            <a:r>
              <a:rPr lang="en-GB" altLang="en-US" sz="2800" i="1" dirty="0" err="1">
                <a:latin typeface="Arial" panose="020B0604020202020204" pitchFamily="34" charset="0"/>
              </a:rPr>
              <a:t>hilgardii</a:t>
            </a:r>
            <a:r>
              <a:rPr lang="en-GB" altLang="en-US" sz="2800" i="1" dirty="0">
                <a:latin typeface="Arial" panose="020B0604020202020204" pitchFamily="34" charset="0"/>
              </a:rPr>
              <a:t>, </a:t>
            </a:r>
            <a:r>
              <a:rPr lang="en-GB" altLang="en-US" sz="2800" i="1" dirty="0" err="1">
                <a:latin typeface="Arial" panose="020B0604020202020204" pitchFamily="34" charset="0"/>
              </a:rPr>
              <a:t>L.brevis</a:t>
            </a:r>
            <a:endParaRPr lang="en-GB" altLang="en-US" sz="2800" i="1" dirty="0">
              <a:latin typeface="Arial" panose="020B0604020202020204" pitchFamily="34" charset="0"/>
            </a:endParaRPr>
          </a:p>
          <a:p>
            <a:pPr lvl="1" eaLnBrk="1" hangingPunct="1">
              <a:buFontTx/>
              <a:buNone/>
            </a:pPr>
            <a:endParaRPr lang="en-GB" altLang="en-US" sz="1600" dirty="0">
              <a:latin typeface="Arial" panose="020B060402020202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E19E408-A0E3-4D18-A5FA-5FDF4812C30E}"/>
              </a:ext>
            </a:extLst>
          </p:cNvPr>
          <p:cNvCxnSpPr/>
          <p:nvPr/>
        </p:nvCxnSpPr>
        <p:spPr>
          <a:xfrm>
            <a:off x="4295775" y="2852739"/>
            <a:ext cx="1143000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2" name="Rectangle 22">
            <a:extLst>
              <a:ext uri="{FF2B5EF4-FFF2-40B4-BE49-F238E27FC236}">
                <a16:creationId xmlns:a16="http://schemas.microsoft.com/office/drawing/2014/main" id="{D86C37BB-66A0-48DB-87CE-85E836B1F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726" y="2997200"/>
            <a:ext cx="2543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dirty="0">
                <a:latin typeface="Arial" panose="020B0604020202020204" pitchFamily="34" charset="0"/>
              </a:rPr>
              <a:t>+ H</a:t>
            </a:r>
            <a:r>
              <a:rPr lang="en-GB" altLang="en-US" baseline="-25000" dirty="0">
                <a:latin typeface="Arial" panose="020B0604020202020204" pitchFamily="34" charset="0"/>
              </a:rPr>
              <a:t>2</a:t>
            </a:r>
            <a:r>
              <a:rPr lang="en-GB" altLang="en-US" dirty="0">
                <a:latin typeface="Arial" panose="020B0604020202020204" pitchFamily="34" charset="0"/>
              </a:rPr>
              <a:t>O + CO</a:t>
            </a:r>
            <a:r>
              <a:rPr lang="en-GB" altLang="en-US" baseline="-25000" dirty="0">
                <a:latin typeface="Arial" panose="020B0604020202020204" pitchFamily="34" charset="0"/>
              </a:rPr>
              <a:t>2</a:t>
            </a:r>
            <a:endParaRPr lang="en-GB" altLang="en-US" dirty="0">
              <a:latin typeface="Arial" panose="020B0604020202020204" pitchFamily="34" charset="0"/>
            </a:endParaRPr>
          </a:p>
        </p:txBody>
      </p:sp>
      <p:sp>
        <p:nvSpPr>
          <p:cNvPr id="47113" name="TextBox 14">
            <a:extLst>
              <a:ext uri="{FF2B5EF4-FFF2-40B4-BE49-F238E27FC236}">
                <a16:creationId xmlns:a16="http://schemas.microsoft.com/office/drawing/2014/main" id="{1826B0D2-5F8F-4780-B42A-BC3A80CC4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8439" y="5084763"/>
            <a:ext cx="473078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latin typeface="Arial" panose="020B0604020202020204" pitchFamily="34" charset="0"/>
              </a:rPr>
              <a:t>% </a:t>
            </a:r>
            <a:r>
              <a:rPr lang="cs-CZ" altLang="en-US" dirty="0">
                <a:latin typeface="Arial" panose="020B0604020202020204" pitchFamily="34" charset="0"/>
              </a:rPr>
              <a:t>Ztráty sušiny </a:t>
            </a:r>
            <a:r>
              <a:rPr lang="en-GB" altLang="en-US" dirty="0">
                <a:latin typeface="Arial" panose="020B0604020202020204" pitchFamily="34" charset="0"/>
              </a:rPr>
              <a:t> </a:t>
            </a:r>
            <a:r>
              <a:rPr lang="cs-CZ" altLang="en-US" dirty="0">
                <a:latin typeface="Arial" panose="020B0604020202020204" pitchFamily="34" charset="0"/>
              </a:rPr>
              <a:t> </a:t>
            </a:r>
            <a:r>
              <a:rPr lang="en-GB" altLang="en-US" dirty="0">
                <a:latin typeface="Arial" panose="020B0604020202020204" pitchFamily="34" charset="0"/>
              </a:rPr>
              <a:t>= 17%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latin typeface="Arial" panose="020B0604020202020204" pitchFamily="34" charset="0"/>
              </a:rPr>
              <a:t>% </a:t>
            </a:r>
            <a:r>
              <a:rPr lang="cs-CZ" altLang="en-US" dirty="0">
                <a:latin typeface="Arial" panose="020B0604020202020204" pitchFamily="34" charset="0"/>
              </a:rPr>
              <a:t>Ztráty energie</a:t>
            </a:r>
            <a:r>
              <a:rPr lang="en-GB" altLang="en-US" dirty="0">
                <a:latin typeface="Arial" panose="020B0604020202020204" pitchFamily="34" charset="0"/>
              </a:rPr>
              <a:t> = 20.4</a:t>
            </a:r>
          </a:p>
        </p:txBody>
      </p:sp>
      <p:sp>
        <p:nvSpPr>
          <p:cNvPr id="47114" name="TextBox 11">
            <a:extLst>
              <a:ext uri="{FF2B5EF4-FFF2-40B4-BE49-F238E27FC236}">
                <a16:creationId xmlns:a16="http://schemas.microsoft.com/office/drawing/2014/main" id="{6893C614-B99A-471B-8292-3FAD29DB3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4" y="188914"/>
            <a:ext cx="43211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800" b="1" dirty="0">
                <a:latin typeface="Arial" panose="020B0604020202020204" pitchFamily="34" charset="0"/>
              </a:rPr>
              <a:t>Fermentation Pathway 2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DBE9A598-1082-4621-9CBB-28CBC00C6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50" y="188913"/>
            <a:ext cx="7772400" cy="1143000"/>
          </a:xfrm>
        </p:spPr>
        <p:txBody>
          <a:bodyPr/>
          <a:lstStyle/>
          <a:p>
            <a:r>
              <a:rPr lang="en-GB" altLang="en-US" dirty="0" err="1"/>
              <a:t>Heterofermentativ</a:t>
            </a:r>
            <a:r>
              <a:rPr lang="cs-CZ" altLang="en-US" dirty="0"/>
              <a:t>ní bakterie</a:t>
            </a:r>
            <a:endParaRPr lang="en-GB" altLang="en-US" dirty="0"/>
          </a:p>
        </p:txBody>
      </p:sp>
      <p:sp>
        <p:nvSpPr>
          <p:cNvPr id="49155" name="Rectangle 16">
            <a:extLst>
              <a:ext uri="{FF2B5EF4-FFF2-40B4-BE49-F238E27FC236}">
                <a16:creationId xmlns:a16="http://schemas.microsoft.com/office/drawing/2014/main" id="{6399F0B2-CE19-423B-8FE1-D42817053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2700" y="3654425"/>
            <a:ext cx="51244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18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49156" name="Rectangle 17">
            <a:extLst>
              <a:ext uri="{FF2B5EF4-FFF2-40B4-BE49-F238E27FC236}">
                <a16:creationId xmlns:a16="http://schemas.microsoft.com/office/drawing/2014/main" id="{D576DCEB-9D40-44AB-944C-20C402783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1750" y="3768725"/>
            <a:ext cx="51244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9157" name="Rectangle 20">
            <a:extLst>
              <a:ext uri="{FF2B5EF4-FFF2-40B4-BE49-F238E27FC236}">
                <a16:creationId xmlns:a16="http://schemas.microsoft.com/office/drawing/2014/main" id="{DF08756A-9757-4B1D-BDDA-F81F5E7BD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1125538"/>
            <a:ext cx="94869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dirty="0" err="1">
                <a:latin typeface="Arial" panose="020B0604020202020204" pitchFamily="34" charset="0"/>
              </a:rPr>
              <a:t>Eg.</a:t>
            </a:r>
            <a:r>
              <a:rPr lang="en-GB" altLang="en-US" dirty="0">
                <a:latin typeface="Arial" panose="020B0604020202020204" pitchFamily="34" charset="0"/>
              </a:rPr>
              <a:t> </a:t>
            </a:r>
            <a:r>
              <a:rPr lang="en-GB" altLang="en-US" i="1" dirty="0">
                <a:latin typeface="Arial" panose="020B0604020202020204" pitchFamily="34" charset="0"/>
              </a:rPr>
              <a:t>L. </a:t>
            </a:r>
            <a:r>
              <a:rPr lang="en-GB" altLang="en-US" i="1" dirty="0" err="1">
                <a:latin typeface="Arial" panose="020B0604020202020204" pitchFamily="34" charset="0"/>
              </a:rPr>
              <a:t>buchneri</a:t>
            </a:r>
            <a:r>
              <a:rPr lang="en-GB" altLang="en-US" i="1" dirty="0">
                <a:latin typeface="Arial" panose="020B0604020202020204" pitchFamily="34" charset="0"/>
              </a:rPr>
              <a:t>, L. </a:t>
            </a:r>
            <a:r>
              <a:rPr lang="en-GB" altLang="en-US" i="1" dirty="0" err="1">
                <a:latin typeface="Arial" panose="020B0604020202020204" pitchFamily="34" charset="0"/>
              </a:rPr>
              <a:t>kefira</a:t>
            </a:r>
            <a:r>
              <a:rPr lang="en-GB" altLang="en-US" i="1" dirty="0">
                <a:latin typeface="Arial" panose="020B0604020202020204" pitchFamily="34" charset="0"/>
              </a:rPr>
              <a:t>, L. </a:t>
            </a:r>
            <a:r>
              <a:rPr lang="en-GB" altLang="en-US" i="1" dirty="0" err="1">
                <a:latin typeface="Arial" panose="020B0604020202020204" pitchFamily="34" charset="0"/>
              </a:rPr>
              <a:t>hilgardii</a:t>
            </a:r>
            <a:r>
              <a:rPr lang="en-GB" altLang="en-US" i="1" dirty="0">
                <a:latin typeface="Arial" panose="020B0604020202020204" pitchFamily="34" charset="0"/>
              </a:rPr>
              <a:t>, </a:t>
            </a:r>
            <a:r>
              <a:rPr lang="en-GB" altLang="en-US" i="1" dirty="0" err="1">
                <a:latin typeface="Arial" panose="020B0604020202020204" pitchFamily="34" charset="0"/>
              </a:rPr>
              <a:t>L.brevis</a:t>
            </a:r>
            <a:endParaRPr lang="en-GB" altLang="en-US" i="1" dirty="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en-GB" altLang="en-US" i="1" dirty="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n-GB" altLang="en-US" dirty="0">
                <a:latin typeface="Arial" panose="020B0604020202020204" pitchFamily="34" charset="0"/>
              </a:rPr>
              <a:t>Prim</a:t>
            </a:r>
            <a:r>
              <a:rPr lang="cs-CZ" altLang="en-US" dirty="0" err="1">
                <a:latin typeface="Arial" panose="020B0604020202020204" pitchFamily="34" charset="0"/>
              </a:rPr>
              <a:t>ární</a:t>
            </a:r>
            <a:r>
              <a:rPr lang="cs-CZ" altLang="en-US" dirty="0"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latin typeface="Arial" panose="020B0604020202020204" pitchFamily="34" charset="0"/>
              </a:rPr>
              <a:t>Fermenta</a:t>
            </a:r>
            <a:r>
              <a:rPr lang="cs-CZ" altLang="en-US" dirty="0" err="1">
                <a:latin typeface="Arial" panose="020B0604020202020204" pitchFamily="34" charset="0"/>
              </a:rPr>
              <a:t>ce</a:t>
            </a:r>
            <a:r>
              <a:rPr lang="cs-CZ" altLang="en-US" dirty="0">
                <a:latin typeface="Arial" panose="020B0604020202020204" pitchFamily="34" charset="0"/>
              </a:rPr>
              <a:t> </a:t>
            </a:r>
            <a:r>
              <a:rPr lang="en-GB" altLang="en-US" dirty="0">
                <a:latin typeface="Arial" panose="020B0604020202020204" pitchFamily="34" charset="0"/>
              </a:rPr>
              <a:t> 2</a:t>
            </a:r>
          </a:p>
          <a:p>
            <a:pPr lvl="1" eaLnBrk="1" hangingPunct="1">
              <a:buFontTx/>
              <a:buNone/>
            </a:pPr>
            <a:endParaRPr lang="en-GB" altLang="en-US" sz="1800" dirty="0">
              <a:latin typeface="Arial" panose="020B0604020202020204" pitchFamily="34" charset="0"/>
            </a:endParaRPr>
          </a:p>
        </p:txBody>
      </p:sp>
      <p:grpSp>
        <p:nvGrpSpPr>
          <p:cNvPr id="49158" name="Group 26">
            <a:extLst>
              <a:ext uri="{FF2B5EF4-FFF2-40B4-BE49-F238E27FC236}">
                <a16:creationId xmlns:a16="http://schemas.microsoft.com/office/drawing/2014/main" id="{21B173D7-878D-4505-AE30-D1A1EDAA51BD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2420938"/>
            <a:ext cx="9429750" cy="1581150"/>
            <a:chOff x="144" y="3240"/>
            <a:chExt cx="5940" cy="996"/>
          </a:xfrm>
        </p:grpSpPr>
        <p:sp>
          <p:nvSpPr>
            <p:cNvPr id="49163" name="Rectangle 24">
              <a:extLst>
                <a:ext uri="{FF2B5EF4-FFF2-40B4-BE49-F238E27FC236}">
                  <a16:creationId xmlns:a16="http://schemas.microsoft.com/office/drawing/2014/main" id="{63A96C0F-6A41-451E-851B-9CCAC474C4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0" y="3468"/>
              <a:ext cx="3228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GB" altLang="en-US" dirty="0">
                  <a:latin typeface="Arial" panose="020B0604020202020204" pitchFamily="34" charset="0"/>
                </a:rPr>
                <a:t>1 </a:t>
              </a:r>
              <a:r>
                <a:rPr lang="cs-CZ" altLang="en-US" dirty="0">
                  <a:latin typeface="Arial" panose="020B0604020202020204" pitchFamily="34" charset="0"/>
                </a:rPr>
                <a:t>k. mléčná</a:t>
              </a:r>
              <a:r>
                <a:rPr lang="en-GB" altLang="en-US" dirty="0">
                  <a:latin typeface="Arial" panose="020B0604020202020204" pitchFamily="34" charset="0"/>
                </a:rPr>
                <a:t> + 2 Mannitol + 1 </a:t>
              </a:r>
              <a:r>
                <a:rPr lang="cs-CZ" altLang="en-US" dirty="0">
                  <a:latin typeface="Arial" panose="020B0604020202020204" pitchFamily="34" charset="0"/>
                </a:rPr>
                <a:t>k. octová</a:t>
              </a:r>
              <a:r>
                <a:rPr lang="en-GB" altLang="en-US" dirty="0">
                  <a:latin typeface="Arial" panose="020B0604020202020204" pitchFamily="34" charset="0"/>
                </a:rPr>
                <a:t> + H</a:t>
              </a:r>
              <a:r>
                <a:rPr lang="en-GB" altLang="en-US" baseline="-25000" dirty="0">
                  <a:latin typeface="Arial" panose="020B0604020202020204" pitchFamily="34" charset="0"/>
                </a:rPr>
                <a:t>2</a:t>
              </a:r>
              <a:r>
                <a:rPr lang="en-GB" altLang="en-US" dirty="0">
                  <a:latin typeface="Arial" panose="020B0604020202020204" pitchFamily="34" charset="0"/>
                </a:rPr>
                <a:t>O + CO</a:t>
              </a:r>
              <a:r>
                <a:rPr lang="en-GB" altLang="en-US" sz="1600" dirty="0">
                  <a:latin typeface="Arial" panose="020B0604020202020204" pitchFamily="34" charset="0"/>
                </a:rPr>
                <a:t>2</a:t>
              </a:r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49164" name="Rectangle 25">
              <a:extLst>
                <a:ext uri="{FF2B5EF4-FFF2-40B4-BE49-F238E27FC236}">
                  <a16:creationId xmlns:a16="http://schemas.microsoft.com/office/drawing/2014/main" id="{8E165366-E1BB-43D3-B8EE-83C3919596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3240"/>
              <a:ext cx="5940" cy="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GB" altLang="en-US" dirty="0">
                  <a:latin typeface="Arial" panose="020B0604020202020204" pitchFamily="34" charset="0"/>
                </a:rPr>
                <a:t>	</a:t>
              </a:r>
            </a:p>
            <a:p>
              <a:pPr lvl="1" eaLnBrk="1" hangingPunct="1">
                <a:buFontTx/>
                <a:buNone/>
              </a:pPr>
              <a:r>
                <a:rPr lang="en-GB" altLang="en-US" sz="3200" dirty="0">
                  <a:latin typeface="Arial" panose="020B0604020202020204" pitchFamily="34" charset="0"/>
                </a:rPr>
                <a:t>3 </a:t>
              </a:r>
              <a:r>
                <a:rPr lang="en-GB" altLang="en-US" sz="3200" dirty="0" err="1">
                  <a:latin typeface="Arial" panose="020B0604020202020204" pitchFamily="34" charset="0"/>
                </a:rPr>
                <a:t>Fru</a:t>
              </a:r>
              <a:r>
                <a:rPr lang="cs-CZ" altLang="en-US" sz="3200" dirty="0" err="1">
                  <a:latin typeface="Arial" panose="020B0604020202020204" pitchFamily="34" charset="0"/>
                </a:rPr>
                <a:t>któza</a:t>
              </a:r>
              <a:r>
                <a:rPr lang="en-GB" altLang="en-US" sz="1800" dirty="0">
                  <a:latin typeface="Arial" panose="020B0604020202020204" pitchFamily="34" charset="0"/>
                </a:rPr>
                <a:t> </a:t>
              </a:r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6709090-DF07-4496-BBDB-9FB9B72B7FCB}"/>
              </a:ext>
            </a:extLst>
          </p:cNvPr>
          <p:cNvCxnSpPr/>
          <p:nvPr/>
        </p:nvCxnSpPr>
        <p:spPr>
          <a:xfrm>
            <a:off x="4152900" y="3278189"/>
            <a:ext cx="1143000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60" name="TextBox 14">
            <a:extLst>
              <a:ext uri="{FF2B5EF4-FFF2-40B4-BE49-F238E27FC236}">
                <a16:creationId xmlns:a16="http://schemas.microsoft.com/office/drawing/2014/main" id="{39ADA38F-9A69-43E1-83E5-7E5DAABDA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8438" y="5084763"/>
            <a:ext cx="479810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latin typeface="Arial" panose="020B0604020202020204" pitchFamily="34" charset="0"/>
              </a:rPr>
              <a:t>% </a:t>
            </a:r>
            <a:r>
              <a:rPr lang="cs-CZ" altLang="en-US" dirty="0">
                <a:latin typeface="Arial" panose="020B0604020202020204" pitchFamily="34" charset="0"/>
              </a:rPr>
              <a:t>Ztráty sušiny</a:t>
            </a:r>
            <a:r>
              <a:rPr lang="en-GB" altLang="en-US" dirty="0">
                <a:latin typeface="Arial" panose="020B0604020202020204" pitchFamily="34" charset="0"/>
              </a:rPr>
              <a:t> = 4.8%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latin typeface="Arial" panose="020B0604020202020204" pitchFamily="34" charset="0"/>
              </a:rPr>
              <a:t>% </a:t>
            </a:r>
            <a:r>
              <a:rPr lang="cs-CZ" altLang="en-US" dirty="0">
                <a:latin typeface="Arial" panose="020B0604020202020204" pitchFamily="34" charset="0"/>
              </a:rPr>
              <a:t>Ztráty energie</a:t>
            </a:r>
            <a:r>
              <a:rPr lang="en-GB" altLang="en-US" dirty="0">
                <a:latin typeface="Arial" panose="020B0604020202020204" pitchFamily="34" charset="0"/>
              </a:rPr>
              <a:t> = 1.0%</a:t>
            </a:r>
          </a:p>
        </p:txBody>
      </p:sp>
      <p:sp>
        <p:nvSpPr>
          <p:cNvPr id="49161" name="Rectangle 17">
            <a:extLst>
              <a:ext uri="{FF2B5EF4-FFF2-40B4-BE49-F238E27FC236}">
                <a16:creationId xmlns:a16="http://schemas.microsoft.com/office/drawing/2014/main" id="{8065CF25-1AFB-48F8-A2F7-3749D4351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1" y="6381750"/>
            <a:ext cx="6335713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McDonald </a:t>
            </a:r>
            <a:r>
              <a:rPr lang="en-US" altLang="en-US" sz="1800" i="1">
                <a:latin typeface="Arial" panose="020B0604020202020204" pitchFamily="34" charset="0"/>
              </a:rPr>
              <a:t>et </a:t>
            </a:r>
            <a:r>
              <a:rPr lang="en-US" altLang="en-US" sz="1800">
                <a:latin typeface="Arial" panose="020B0604020202020204" pitchFamily="34" charset="0"/>
              </a:rPr>
              <a:t>al.1991 Biochemistry of Silage </a:t>
            </a:r>
          </a:p>
        </p:txBody>
      </p:sp>
      <p:sp>
        <p:nvSpPr>
          <p:cNvPr id="49162" name="TextBox 11">
            <a:extLst>
              <a:ext uri="{FF2B5EF4-FFF2-40B4-BE49-F238E27FC236}">
                <a16:creationId xmlns:a16="http://schemas.microsoft.com/office/drawing/2014/main" id="{D955B5EF-0087-4916-90A4-73DF055BB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4" y="1"/>
            <a:ext cx="4321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800" b="1">
                <a:latin typeface="Arial" panose="020B0604020202020204" pitchFamily="34" charset="0"/>
              </a:rPr>
              <a:t>Fermentation Pathway 3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CED0703B-DE88-4DD5-9D5B-DE6769DD0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50" y="260350"/>
            <a:ext cx="7772400" cy="1143000"/>
          </a:xfrm>
        </p:spPr>
        <p:txBody>
          <a:bodyPr/>
          <a:lstStyle/>
          <a:p>
            <a:r>
              <a:rPr lang="en-GB" altLang="en-US" dirty="0" err="1"/>
              <a:t>Heterofermentativ</a:t>
            </a:r>
            <a:r>
              <a:rPr lang="cs-CZ" altLang="en-US" dirty="0"/>
              <a:t>ní bakterie</a:t>
            </a:r>
            <a:endParaRPr lang="en-GB" altLang="en-US" dirty="0"/>
          </a:p>
        </p:txBody>
      </p:sp>
      <p:grpSp>
        <p:nvGrpSpPr>
          <p:cNvPr id="51203" name="Group 19">
            <a:extLst>
              <a:ext uri="{FF2B5EF4-FFF2-40B4-BE49-F238E27FC236}">
                <a16:creationId xmlns:a16="http://schemas.microsoft.com/office/drawing/2014/main" id="{AAE2486E-8D3F-4375-AE09-FB4EB6EC84B4}"/>
              </a:ext>
            </a:extLst>
          </p:cNvPr>
          <p:cNvGrpSpPr>
            <a:grpSpLocks/>
          </p:cNvGrpSpPr>
          <p:nvPr/>
        </p:nvGrpSpPr>
        <p:grpSpPr bwMode="auto">
          <a:xfrm>
            <a:off x="1538288" y="1989138"/>
            <a:ext cx="9429750" cy="1581150"/>
            <a:chOff x="69" y="1559"/>
            <a:chExt cx="5940" cy="996"/>
          </a:xfrm>
        </p:grpSpPr>
        <p:sp>
          <p:nvSpPr>
            <p:cNvPr id="51211" name="Rectangle 5">
              <a:extLst>
                <a:ext uri="{FF2B5EF4-FFF2-40B4-BE49-F238E27FC236}">
                  <a16:creationId xmlns:a16="http://schemas.microsoft.com/office/drawing/2014/main" id="{E028672C-97A3-4B75-8BD9-349FCEC650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0" y="1876"/>
              <a:ext cx="3228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GB" altLang="en-US" dirty="0">
                  <a:latin typeface="Arial" panose="020B0604020202020204" pitchFamily="34" charset="0"/>
                </a:rPr>
                <a:t>1 </a:t>
              </a:r>
              <a:r>
                <a:rPr lang="cs-CZ" altLang="en-US" dirty="0">
                  <a:latin typeface="Arial" panose="020B0604020202020204" pitchFamily="34" charset="0"/>
                </a:rPr>
                <a:t>k. mléčná</a:t>
              </a:r>
              <a:r>
                <a:rPr lang="en-GB" altLang="en-US" dirty="0">
                  <a:latin typeface="Arial" panose="020B0604020202020204" pitchFamily="34" charset="0"/>
                </a:rPr>
                <a:t> + 1 </a:t>
              </a:r>
              <a:r>
                <a:rPr lang="en-GB" altLang="en-US" dirty="0" err="1">
                  <a:latin typeface="Arial" panose="020B0604020202020204" pitchFamily="34" charset="0"/>
                </a:rPr>
                <a:t>Etanol</a:t>
              </a:r>
              <a:endParaRPr lang="en-GB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51212" name="Rectangle 6">
              <a:extLst>
                <a:ext uri="{FF2B5EF4-FFF2-40B4-BE49-F238E27FC236}">
                  <a16:creationId xmlns:a16="http://schemas.microsoft.com/office/drawing/2014/main" id="{F808AC62-66D0-497E-8F25-14C58DBDE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" y="1559"/>
              <a:ext cx="5940" cy="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GB" altLang="en-US" dirty="0">
                  <a:latin typeface="Arial" panose="020B0604020202020204" pitchFamily="34" charset="0"/>
                </a:rPr>
                <a:t>	Prim</a:t>
              </a:r>
              <a:r>
                <a:rPr lang="cs-CZ" altLang="en-US" dirty="0" err="1">
                  <a:latin typeface="Arial" panose="020B0604020202020204" pitchFamily="34" charset="0"/>
                </a:rPr>
                <a:t>ární</a:t>
              </a:r>
              <a:r>
                <a:rPr lang="cs-CZ" altLang="en-US" dirty="0">
                  <a:latin typeface="Arial" panose="020B0604020202020204" pitchFamily="34" charset="0"/>
                </a:rPr>
                <a:t> </a:t>
              </a:r>
              <a:r>
                <a:rPr lang="en-GB" altLang="en-US" dirty="0" err="1">
                  <a:latin typeface="Arial" panose="020B0604020202020204" pitchFamily="34" charset="0"/>
                </a:rPr>
                <a:t>Fermenta</a:t>
              </a:r>
              <a:r>
                <a:rPr lang="cs-CZ" altLang="en-US" dirty="0" err="1">
                  <a:latin typeface="Arial" panose="020B0604020202020204" pitchFamily="34" charset="0"/>
                </a:rPr>
                <a:t>ce</a:t>
              </a:r>
              <a:r>
                <a:rPr lang="en-GB" altLang="en-US" dirty="0">
                  <a:latin typeface="Arial" panose="020B0604020202020204" pitchFamily="34" charset="0"/>
                </a:rPr>
                <a:t> 3</a:t>
              </a:r>
            </a:p>
            <a:p>
              <a:pPr lvl="1" eaLnBrk="1" hangingPunct="1">
                <a:buFontTx/>
                <a:buNone/>
              </a:pPr>
              <a:r>
                <a:rPr lang="en-GB" altLang="en-US" sz="3200" dirty="0">
                  <a:latin typeface="Arial" panose="020B0604020202020204" pitchFamily="34" charset="0"/>
                </a:rPr>
                <a:t>1 Glu</a:t>
              </a:r>
              <a:r>
                <a:rPr lang="cs-CZ" altLang="en-US" sz="3200" dirty="0" err="1">
                  <a:latin typeface="Arial" panose="020B0604020202020204" pitchFamily="34" charset="0"/>
                </a:rPr>
                <a:t>kóza</a:t>
              </a:r>
              <a:r>
                <a:rPr lang="en-GB" altLang="en-US" sz="1800" dirty="0">
                  <a:latin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51204" name="Rectangle 16">
            <a:extLst>
              <a:ext uri="{FF2B5EF4-FFF2-40B4-BE49-F238E27FC236}">
                <a16:creationId xmlns:a16="http://schemas.microsoft.com/office/drawing/2014/main" id="{09167B7C-7E3F-49DD-A222-8E275AA0B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1300" y="5734050"/>
            <a:ext cx="51244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18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51205" name="Rectangle 20">
            <a:extLst>
              <a:ext uri="{FF2B5EF4-FFF2-40B4-BE49-F238E27FC236}">
                <a16:creationId xmlns:a16="http://schemas.microsoft.com/office/drawing/2014/main" id="{0F758D2C-3E55-48AC-BD31-25605B053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1125538"/>
            <a:ext cx="94869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>
                <a:latin typeface="Arial" panose="020B0604020202020204" pitchFamily="34" charset="0"/>
              </a:rPr>
              <a:t>Eg. </a:t>
            </a:r>
            <a:r>
              <a:rPr lang="en-GB" altLang="en-US" i="1">
                <a:latin typeface="Arial" panose="020B0604020202020204" pitchFamily="34" charset="0"/>
              </a:rPr>
              <a:t>L. buchneri, L. kefira, L. hilgardii, L.brevis</a:t>
            </a:r>
          </a:p>
          <a:p>
            <a:pPr lvl="1" eaLnBrk="1" hangingPunct="1"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21228D2-424B-4730-A4EE-23EE32480D2E}"/>
              </a:ext>
            </a:extLst>
          </p:cNvPr>
          <p:cNvCxnSpPr/>
          <p:nvPr/>
        </p:nvCxnSpPr>
        <p:spPr>
          <a:xfrm>
            <a:off x="4295775" y="2852739"/>
            <a:ext cx="1143000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07" name="Rectangle 22">
            <a:extLst>
              <a:ext uri="{FF2B5EF4-FFF2-40B4-BE49-F238E27FC236}">
                <a16:creationId xmlns:a16="http://schemas.microsoft.com/office/drawing/2014/main" id="{C0AC802C-AB04-42C5-A804-C159916A1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726" y="2997200"/>
            <a:ext cx="2543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>
                <a:latin typeface="Arial" panose="020B0604020202020204" pitchFamily="34" charset="0"/>
              </a:rPr>
              <a:t>+ H</a:t>
            </a:r>
            <a:r>
              <a:rPr lang="en-GB" altLang="en-US" baseline="-25000">
                <a:latin typeface="Arial" panose="020B0604020202020204" pitchFamily="34" charset="0"/>
              </a:rPr>
              <a:t>2</a:t>
            </a:r>
            <a:r>
              <a:rPr lang="en-GB" altLang="en-US">
                <a:latin typeface="Arial" panose="020B0604020202020204" pitchFamily="34" charset="0"/>
              </a:rPr>
              <a:t>O + CO</a:t>
            </a:r>
            <a:r>
              <a:rPr lang="en-GB" altLang="en-US" baseline="-25000">
                <a:latin typeface="Arial" panose="020B0604020202020204" pitchFamily="34" charset="0"/>
              </a:rPr>
              <a:t>2</a:t>
            </a:r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1208" name="TextBox 14">
            <a:extLst>
              <a:ext uri="{FF2B5EF4-FFF2-40B4-BE49-F238E27FC236}">
                <a16:creationId xmlns:a16="http://schemas.microsoft.com/office/drawing/2014/main" id="{8CB90EE7-11E6-413A-A18E-DD6A96FA7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8438" y="5084763"/>
            <a:ext cx="459292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latin typeface="Arial" panose="020B0604020202020204" pitchFamily="34" charset="0"/>
              </a:rPr>
              <a:t>% </a:t>
            </a:r>
            <a:r>
              <a:rPr lang="cs-CZ" altLang="en-US" dirty="0">
                <a:latin typeface="Arial" panose="020B0604020202020204" pitchFamily="34" charset="0"/>
              </a:rPr>
              <a:t>Ztráty sušiny</a:t>
            </a:r>
            <a:r>
              <a:rPr lang="en-GB" altLang="en-US" dirty="0">
                <a:latin typeface="Arial" panose="020B0604020202020204" pitchFamily="34" charset="0"/>
              </a:rPr>
              <a:t> = 24%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latin typeface="Arial" panose="020B0604020202020204" pitchFamily="34" charset="0"/>
              </a:rPr>
              <a:t>% </a:t>
            </a:r>
            <a:r>
              <a:rPr lang="cs-CZ" altLang="en-US" dirty="0">
                <a:latin typeface="Arial" panose="020B0604020202020204" pitchFamily="34" charset="0"/>
              </a:rPr>
              <a:t>Ztráty energie</a:t>
            </a:r>
            <a:r>
              <a:rPr lang="en-GB" altLang="en-US" dirty="0">
                <a:latin typeface="Arial" panose="020B0604020202020204" pitchFamily="34" charset="0"/>
              </a:rPr>
              <a:t> = 1.7%</a:t>
            </a:r>
          </a:p>
        </p:txBody>
      </p:sp>
      <p:sp>
        <p:nvSpPr>
          <p:cNvPr id="51209" name="Rectangle 17">
            <a:extLst>
              <a:ext uri="{FF2B5EF4-FFF2-40B4-BE49-F238E27FC236}">
                <a16:creationId xmlns:a16="http://schemas.microsoft.com/office/drawing/2014/main" id="{4376BFA9-BCC2-4AB7-A322-3CBE97885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1" y="6381750"/>
            <a:ext cx="6335713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McDonald </a:t>
            </a:r>
            <a:r>
              <a:rPr lang="en-US" altLang="en-US" sz="1800" i="1">
                <a:latin typeface="Arial" panose="020B0604020202020204" pitchFamily="34" charset="0"/>
              </a:rPr>
              <a:t>et </a:t>
            </a:r>
            <a:r>
              <a:rPr lang="en-US" altLang="en-US" sz="1800">
                <a:latin typeface="Arial" panose="020B0604020202020204" pitchFamily="34" charset="0"/>
              </a:rPr>
              <a:t>al.1991 Biochemistry of Silage </a:t>
            </a:r>
          </a:p>
        </p:txBody>
      </p:sp>
      <p:sp>
        <p:nvSpPr>
          <p:cNvPr id="51210" name="TextBox 11">
            <a:extLst>
              <a:ext uri="{FF2B5EF4-FFF2-40B4-BE49-F238E27FC236}">
                <a16:creationId xmlns:a16="http://schemas.microsoft.com/office/drawing/2014/main" id="{B54DD782-9386-44FB-B756-A80A4357B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075" y="1"/>
            <a:ext cx="43195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800" b="1">
                <a:latin typeface="Arial" panose="020B0604020202020204" pitchFamily="34" charset="0"/>
              </a:rPr>
              <a:t>Fermentation Pathway 4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09BC43-B1EA-405F-A60F-6EB0C2CCF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2349500"/>
            <a:ext cx="81756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latin typeface="Arial" panose="020B0604020202020204" pitchFamily="34" charset="0"/>
              </a:rPr>
              <a:t>2 </a:t>
            </a:r>
            <a:r>
              <a:rPr lang="cs-CZ" altLang="en-US" sz="2800" dirty="0">
                <a:latin typeface="Arial" panose="020B0604020202020204" pitchFamily="34" charset="0"/>
              </a:rPr>
              <a:t>k. mléčná</a:t>
            </a:r>
            <a:r>
              <a:rPr lang="en-GB" altLang="en-US" sz="2800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F629CA-5E2D-4BB3-91A5-130D1F07D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2276475"/>
            <a:ext cx="59055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800" dirty="0">
                <a:latin typeface="Arial" panose="020B0604020202020204" pitchFamily="34" charset="0"/>
              </a:rPr>
              <a:t>k. octová</a:t>
            </a:r>
            <a:r>
              <a:rPr lang="en-GB" altLang="en-US" sz="2800" dirty="0">
                <a:latin typeface="Arial" panose="020B0604020202020204" pitchFamily="34" charset="0"/>
              </a:rPr>
              <a:t> + 1,2-propandiol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latin typeface="Arial" panose="020B0604020202020204" pitchFamily="34" charset="0"/>
              </a:rPr>
              <a:t>+ CO</a:t>
            </a:r>
            <a:r>
              <a:rPr lang="en-GB" altLang="en-US" sz="2800" baseline="-25000" dirty="0">
                <a:latin typeface="Arial" panose="020B0604020202020204" pitchFamily="34" charset="0"/>
              </a:rPr>
              <a:t>2</a:t>
            </a:r>
            <a:endParaRPr lang="en-GB" altLang="en-US" sz="2800" dirty="0">
              <a:latin typeface="Arial" panose="020B060402020202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27E722D-BE3F-4099-9A00-01997D715D4A}"/>
              </a:ext>
            </a:extLst>
          </p:cNvPr>
          <p:cNvCxnSpPr/>
          <p:nvPr/>
        </p:nvCxnSpPr>
        <p:spPr>
          <a:xfrm>
            <a:off x="4295776" y="2565400"/>
            <a:ext cx="1116013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3" name="Rectangle 2">
            <a:extLst>
              <a:ext uri="{FF2B5EF4-FFF2-40B4-BE49-F238E27FC236}">
                <a16:creationId xmlns:a16="http://schemas.microsoft.com/office/drawing/2014/main" id="{4CE424FB-B754-4E7D-8756-DC3106341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476251"/>
            <a:ext cx="77724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dirty="0" err="1">
                <a:latin typeface="Arial" panose="020B0604020202020204" pitchFamily="34" charset="0"/>
              </a:rPr>
              <a:t>Heterofermentativ</a:t>
            </a:r>
            <a:r>
              <a:rPr lang="cs-CZ" altLang="en-US" sz="2800" dirty="0">
                <a:latin typeface="Arial" panose="020B0604020202020204" pitchFamily="34" charset="0"/>
              </a:rPr>
              <a:t>ní bakterie</a:t>
            </a:r>
            <a:endParaRPr lang="en-GB" altLang="en-US" sz="2800" dirty="0">
              <a:latin typeface="Arial" panose="020B0604020202020204" pitchFamily="34" charset="0"/>
            </a:endParaRPr>
          </a:p>
        </p:txBody>
      </p:sp>
      <p:sp>
        <p:nvSpPr>
          <p:cNvPr id="53254" name="TextBox 1">
            <a:extLst>
              <a:ext uri="{FF2B5EF4-FFF2-40B4-BE49-F238E27FC236}">
                <a16:creationId xmlns:a16="http://schemas.microsoft.com/office/drawing/2014/main" id="{FCE8CCDA-B34C-44C2-BFE8-6CB2D99A6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1412876"/>
            <a:ext cx="63241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dirty="0">
                <a:latin typeface="Arial" panose="020B0604020202020204" pitchFamily="34" charset="0"/>
              </a:rPr>
              <a:t>Se</a:t>
            </a:r>
            <a:r>
              <a:rPr lang="cs-CZ" altLang="en-US" sz="2800" dirty="0" err="1">
                <a:latin typeface="Arial" panose="020B0604020202020204" pitchFamily="34" charset="0"/>
              </a:rPr>
              <a:t>kundární</a:t>
            </a:r>
            <a:r>
              <a:rPr lang="cs-CZ" altLang="en-US" sz="2800" dirty="0">
                <a:latin typeface="Arial" panose="020B0604020202020204" pitchFamily="34" charset="0"/>
              </a:rPr>
              <a:t> </a:t>
            </a:r>
            <a:r>
              <a:rPr lang="en-GB" altLang="en-US" sz="2800" dirty="0">
                <a:latin typeface="Arial" panose="020B0604020202020204" pitchFamily="34" charset="0"/>
              </a:rPr>
              <a:t> </a:t>
            </a:r>
            <a:r>
              <a:rPr lang="en-GB" altLang="en-US" sz="2800" dirty="0" err="1">
                <a:latin typeface="Arial" panose="020B0604020202020204" pitchFamily="34" charset="0"/>
              </a:rPr>
              <a:t>Fermenta</a:t>
            </a:r>
            <a:r>
              <a:rPr lang="cs-CZ" altLang="en-US" sz="2800" dirty="0" err="1">
                <a:latin typeface="Arial" panose="020B0604020202020204" pitchFamily="34" charset="0"/>
              </a:rPr>
              <a:t>ce</a:t>
            </a:r>
            <a:r>
              <a:rPr lang="cs-CZ" altLang="en-US" sz="2800" dirty="0">
                <a:latin typeface="Arial" panose="020B0604020202020204" pitchFamily="34" charset="0"/>
              </a:rPr>
              <a:t> </a:t>
            </a:r>
            <a:r>
              <a:rPr lang="en-GB" altLang="en-US" sz="2800" dirty="0">
                <a:latin typeface="Arial" panose="020B0604020202020204" pitchFamily="34" charset="0"/>
              </a:rPr>
              <a:t> </a:t>
            </a:r>
            <a:r>
              <a:rPr lang="en-GB" altLang="en-US" sz="2800" i="1" dirty="0">
                <a:latin typeface="Arial" panose="020B0604020202020204" pitchFamily="34" charset="0"/>
              </a:rPr>
              <a:t>L. </a:t>
            </a:r>
            <a:r>
              <a:rPr lang="en-GB" altLang="en-US" sz="2800" i="1" dirty="0" err="1">
                <a:latin typeface="Arial" panose="020B0604020202020204" pitchFamily="34" charset="0"/>
              </a:rPr>
              <a:t>buchneri</a:t>
            </a:r>
            <a:endParaRPr lang="en-GB" altLang="en-US" sz="2800" dirty="0">
              <a:latin typeface="Arial" panose="020B0604020202020204" pitchFamily="34" charset="0"/>
            </a:endParaRPr>
          </a:p>
        </p:txBody>
      </p:sp>
      <p:sp>
        <p:nvSpPr>
          <p:cNvPr id="53255" name="Rectangle 17">
            <a:extLst>
              <a:ext uri="{FF2B5EF4-FFF2-40B4-BE49-F238E27FC236}">
                <a16:creationId xmlns:a16="http://schemas.microsoft.com/office/drawing/2014/main" id="{70C9BAC4-CAA5-4823-94AF-0DCB2A3C4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1" y="6381750"/>
            <a:ext cx="6335713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Oude Elferink </a:t>
            </a:r>
            <a:r>
              <a:rPr lang="en-US" altLang="en-US" sz="1800" i="1">
                <a:latin typeface="Arial" panose="020B0604020202020204" pitchFamily="34" charset="0"/>
              </a:rPr>
              <a:t>et al. </a:t>
            </a:r>
            <a:r>
              <a:rPr lang="en-US" altLang="en-US" sz="1800">
                <a:latin typeface="Arial" panose="020B0604020202020204" pitchFamily="34" charset="0"/>
              </a:rPr>
              <a:t>2001 </a:t>
            </a:r>
          </a:p>
        </p:txBody>
      </p:sp>
      <p:sp>
        <p:nvSpPr>
          <p:cNvPr id="53256" name="TextBox 14">
            <a:extLst>
              <a:ext uri="{FF2B5EF4-FFF2-40B4-BE49-F238E27FC236}">
                <a16:creationId xmlns:a16="http://schemas.microsoft.com/office/drawing/2014/main" id="{0389280D-223C-4382-877C-D2ED6B456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413" y="4221163"/>
            <a:ext cx="523091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latin typeface="Arial" panose="020B0604020202020204" pitchFamily="34" charset="0"/>
              </a:rPr>
              <a:t>% </a:t>
            </a:r>
            <a:r>
              <a:rPr lang="cs-CZ" altLang="en-US" dirty="0">
                <a:latin typeface="Arial" panose="020B0604020202020204" pitchFamily="34" charset="0"/>
              </a:rPr>
              <a:t>Ztráty sušiny </a:t>
            </a:r>
            <a:r>
              <a:rPr lang="en-GB" altLang="en-US" dirty="0">
                <a:latin typeface="Arial" panose="020B0604020202020204" pitchFamily="34" charset="0"/>
              </a:rPr>
              <a:t> = 24.4%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latin typeface="Arial" panose="020B0604020202020204" pitchFamily="34" charset="0"/>
              </a:rPr>
              <a:t>% </a:t>
            </a:r>
            <a:r>
              <a:rPr lang="cs-CZ" altLang="en-US" dirty="0">
                <a:latin typeface="Arial" panose="020B0604020202020204" pitchFamily="34" charset="0"/>
              </a:rPr>
              <a:t>Ztráty energie </a:t>
            </a:r>
            <a:r>
              <a:rPr lang="en-GB" altLang="en-US" dirty="0">
                <a:latin typeface="Arial" panose="020B0604020202020204" pitchFamily="34" charset="0"/>
              </a:rPr>
              <a:t>= 2.54%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Arial" panose="020B0604020202020204" pitchFamily="34" charset="0"/>
              </a:rPr>
              <a:t>Calculated from fermentation stoichiometry</a:t>
            </a:r>
          </a:p>
        </p:txBody>
      </p:sp>
      <p:sp>
        <p:nvSpPr>
          <p:cNvPr id="53257" name="TextBox 8">
            <a:extLst>
              <a:ext uri="{FF2B5EF4-FFF2-40B4-BE49-F238E27FC236}">
                <a16:creationId xmlns:a16="http://schemas.microsoft.com/office/drawing/2014/main" id="{BFB8A272-FBB1-474E-A059-1B5E33399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2539" y="1"/>
            <a:ext cx="4319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800" b="1">
                <a:latin typeface="Arial" panose="020B0604020202020204" pitchFamily="34" charset="0"/>
              </a:rPr>
              <a:t>Fermentation Pathway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>
            <a:extLst>
              <a:ext uri="{FF2B5EF4-FFF2-40B4-BE49-F238E27FC236}">
                <a16:creationId xmlns:a16="http://schemas.microsoft.com/office/drawing/2014/main" id="{DBC33836-2749-46BD-8520-B769980AC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Ztráty sušiny jsou důležité </a:t>
            </a:r>
            <a:endParaRPr lang="en-GB" altLang="en-US" dirty="0"/>
          </a:p>
        </p:txBody>
      </p:sp>
      <p:sp>
        <p:nvSpPr>
          <p:cNvPr id="68611" name="Content Placeholder 2">
            <a:extLst>
              <a:ext uri="{FF2B5EF4-FFF2-40B4-BE49-F238E27FC236}">
                <a16:creationId xmlns:a16="http://schemas.microsoft.com/office/drawing/2014/main" id="{A5200939-7560-4E0E-AAD7-4782008A0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dirty="0"/>
              <a:t>Například když se u  siláže snížila stravitelnost o </a:t>
            </a:r>
            <a:r>
              <a:rPr lang="en-GB" altLang="en-US" dirty="0"/>
              <a:t>4.25 % </a:t>
            </a:r>
            <a:r>
              <a:rPr lang="cs-CZ" altLang="en-US" dirty="0"/>
              <a:t>, ekvivalentem je </a:t>
            </a:r>
            <a:r>
              <a:rPr lang="en-GB" altLang="en-US" dirty="0"/>
              <a:t>0.68 MJ  ME/kg </a:t>
            </a:r>
            <a:r>
              <a:rPr lang="cs-CZ" altLang="en-US" dirty="0"/>
              <a:t>sušiny</a:t>
            </a:r>
            <a:r>
              <a:rPr lang="en-GB" altLang="en-US" dirty="0"/>
              <a:t>.</a:t>
            </a:r>
          </a:p>
          <a:p>
            <a:r>
              <a:rPr lang="cs-CZ" altLang="en-US" dirty="0"/>
              <a:t>Když víme, že z </a:t>
            </a:r>
            <a:r>
              <a:rPr lang="en-GB" altLang="en-US" dirty="0"/>
              <a:t>5.3 MJ  ME </a:t>
            </a:r>
            <a:r>
              <a:rPr lang="cs-CZ" altLang="en-US" dirty="0"/>
              <a:t>vyrobíme </a:t>
            </a:r>
            <a:r>
              <a:rPr lang="en-GB" altLang="en-US" dirty="0"/>
              <a:t>1 </a:t>
            </a:r>
            <a:r>
              <a:rPr lang="en-GB" altLang="en-US" dirty="0" err="1"/>
              <a:t>litr</a:t>
            </a:r>
            <a:r>
              <a:rPr lang="en-GB" altLang="en-US" dirty="0"/>
              <a:t> m</a:t>
            </a:r>
            <a:r>
              <a:rPr lang="cs-CZ" altLang="en-US" dirty="0" err="1"/>
              <a:t>léka</a:t>
            </a:r>
            <a:r>
              <a:rPr lang="cs-CZ" altLang="en-US" dirty="0"/>
              <a:t> </a:t>
            </a:r>
            <a:r>
              <a:rPr lang="en-GB" altLang="en-US" dirty="0"/>
              <a:t>a </a:t>
            </a:r>
            <a:r>
              <a:rPr lang="cs-CZ" altLang="en-US" dirty="0"/>
              <a:t>dojnice konzumuje </a:t>
            </a:r>
            <a:r>
              <a:rPr lang="en-GB" altLang="en-US" dirty="0"/>
              <a:t> 10 kg </a:t>
            </a:r>
            <a:r>
              <a:rPr lang="cs-CZ" altLang="en-US" dirty="0"/>
              <a:t>sušiny siláže tak rozdíl činí </a:t>
            </a:r>
            <a:r>
              <a:rPr lang="en-GB" altLang="en-US" dirty="0"/>
              <a:t>1.28 l</a:t>
            </a:r>
            <a:r>
              <a:rPr lang="cs-CZ" altLang="en-US" dirty="0" err="1"/>
              <a:t>itrů</a:t>
            </a:r>
            <a:r>
              <a:rPr lang="cs-CZ" altLang="en-US" dirty="0"/>
              <a:t> mléka</a:t>
            </a:r>
            <a:r>
              <a:rPr lang="en-GB" altLang="en-US" dirty="0"/>
              <a:t>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856FF5-631D-48F4-B16A-58482428C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8999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dirty="0"/>
              <a:t>Výroba konzervovaných – fermentovaných krmiv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D571C9-F481-4529-A784-F82282395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Cílem výroby fermentovaných krmiv je:</a:t>
            </a:r>
          </a:p>
          <a:p>
            <a:r>
              <a:rPr lang="cs-CZ" dirty="0"/>
              <a:t>A) </a:t>
            </a:r>
            <a:r>
              <a:rPr lang="cs-CZ" dirty="0">
                <a:solidFill>
                  <a:srgbClr val="C00000"/>
                </a:solidFill>
              </a:rPr>
              <a:t>optimální posečení porostu bez hlíny</a:t>
            </a:r>
          </a:p>
          <a:p>
            <a:r>
              <a:rPr lang="cs-CZ" dirty="0"/>
              <a:t>B) </a:t>
            </a:r>
            <a:r>
              <a:rPr lang="cs-CZ" dirty="0">
                <a:solidFill>
                  <a:schemeClr val="accent1"/>
                </a:solidFill>
              </a:rPr>
              <a:t>pomocí mechanického narušení urychlit zavadání</a:t>
            </a:r>
          </a:p>
          <a:p>
            <a:r>
              <a:rPr lang="cs-CZ" dirty="0"/>
              <a:t>C) </a:t>
            </a:r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při manipulaci zamezit kontaminaci hlínou (klostridie)</a:t>
            </a:r>
          </a:p>
          <a:p>
            <a:r>
              <a:rPr lang="cs-CZ" dirty="0"/>
              <a:t>D</a:t>
            </a:r>
            <a:r>
              <a:rPr lang="cs-CZ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) sběrací stroje by měly sklízet beze ztrát a pořezat píci dle sušiny</a:t>
            </a:r>
          </a:p>
          <a:p>
            <a:r>
              <a:rPr lang="cs-CZ" dirty="0"/>
              <a:t>E) silážní žlaby, balíky, vaky</a:t>
            </a:r>
          </a:p>
        </p:txBody>
      </p:sp>
    </p:spTree>
    <p:extLst>
      <p:ext uri="{BB962C8B-B14F-4D97-AF65-F5344CB8AC3E}">
        <p14:creationId xmlns:p14="http://schemas.microsoft.com/office/powerpoint/2010/main" val="39149737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F63E615-F01D-423C-9148-FE991C8CE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343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B81C9B3-57CB-4F22-95B9-139AA3A16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315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9107EC5C-5C16-454C-96A6-EFF226814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330" y="0"/>
            <a:ext cx="3863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509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CF0F940-33A6-42CE-A409-E9F407C70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024"/>
            <a:ext cx="12162866" cy="620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82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C4C640-AE41-4434-97D8-7EA8854C0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www.SILAGESafe .</a:t>
            </a:r>
            <a:r>
              <a:rPr lang="cs-CZ" dirty="0" err="1"/>
              <a:t>com</a:t>
            </a:r>
            <a:r>
              <a:rPr lang="cs-CZ"/>
              <a:t> 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837D325-78F7-4401-BC88-1493783F3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05" y="1690688"/>
            <a:ext cx="7951154" cy="539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675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FC9691-DB69-44C4-B627-D6A51724C9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/>
              <a:t>Silage</a:t>
            </a:r>
            <a:r>
              <a:rPr lang="cs-CZ" dirty="0"/>
              <a:t> </a:t>
            </a:r>
            <a:r>
              <a:rPr lang="cs-CZ" dirty="0" err="1"/>
              <a:t>safe</a:t>
            </a:r>
            <a:r>
              <a:rPr lang="cs-CZ" dirty="0"/>
              <a:t>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968E398-E444-4DC0-A082-131BCE021C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 descr="Obsah obrázku obloha, exteriér, zelená&#10;&#10;Popis byl vytvořen automaticky">
            <a:extLst>
              <a:ext uri="{FF2B5EF4-FFF2-40B4-BE49-F238E27FC236}">
                <a16:creationId xmlns:a16="http://schemas.microsoft.com/office/drawing/2014/main" id="{D329A61A-9C3A-4E61-879F-D07B82D3D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895" y="144038"/>
            <a:ext cx="10044952" cy="669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978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43579B-9126-464D-8F70-7EA171C13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445A77-119F-4C3D-BF1E-C427EEE32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436B2F9-D2BB-422D-A824-EB8E1E92B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62" y="188259"/>
            <a:ext cx="11270391" cy="612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1507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5B1F1B-18FA-4454-9919-F706A9E2AC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365343"/>
          </a:xfrm>
        </p:spPr>
        <p:txBody>
          <a:bodyPr>
            <a:noAutofit/>
          </a:bodyPr>
          <a:lstStyle/>
          <a:p>
            <a:r>
              <a:rPr lang="cs-CZ" sz="4000" dirty="0"/>
              <a:t>http://www.nutrivet.cz/download/13.pdf aplikace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2E9D10A-DB72-47E0-8876-05DA4207EE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cs-CZ" sz="6000" dirty="0"/>
              <a:t>Místo aplikace konzervačních přípravků</a:t>
            </a:r>
          </a:p>
        </p:txBody>
      </p:sp>
    </p:spTree>
    <p:extLst>
      <p:ext uri="{BB962C8B-B14F-4D97-AF65-F5344CB8AC3E}">
        <p14:creationId xmlns:p14="http://schemas.microsoft.com/office/powerpoint/2010/main" val="20745764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3245D5A-750A-4E70-B063-83F673DDB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545" y="0"/>
            <a:ext cx="4818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520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D479A9-3144-48C5-8AD8-D044FF117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Výroba čerstvé píce formou hydroponie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2A2776-7CC9-459A-AF48-F8A6A4822A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Zkrmování naklíčených zrnin (pšenice, ječmen, hrách, kukuřice) </a:t>
            </a:r>
          </a:p>
          <a:p>
            <a:r>
              <a:rPr lang="cs-CZ" dirty="0"/>
              <a:t>Nakličování se provádí v uzavřeném prostoru při teplotě 18 C</a:t>
            </a:r>
          </a:p>
          <a:p>
            <a:r>
              <a:rPr lang="cs-CZ" dirty="0"/>
              <a:t>Zkrmuje se nejen zelená hmota, ale také vzniklé kořeny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 err="1"/>
              <a:t>You</a:t>
            </a:r>
            <a:r>
              <a:rPr lang="cs-CZ" dirty="0"/>
              <a:t> tube    -   </a:t>
            </a:r>
            <a:r>
              <a:rPr lang="cs-CZ" sz="3600" dirty="0" err="1"/>
              <a:t>forage</a:t>
            </a:r>
            <a:r>
              <a:rPr lang="cs-CZ" sz="3600" dirty="0"/>
              <a:t> hydroponie</a:t>
            </a:r>
          </a:p>
        </p:txBody>
      </p:sp>
    </p:spTree>
    <p:extLst>
      <p:ext uri="{BB962C8B-B14F-4D97-AF65-F5344CB8AC3E}">
        <p14:creationId xmlns:p14="http://schemas.microsoft.com/office/powerpoint/2010/main" val="3747023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CEAEAF0-6FAC-4011-9422-F94B02BC2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19946"/>
          </a:xfrm>
        </p:spPr>
        <p:txBody>
          <a:bodyPr>
            <a:noAutofit/>
          </a:bodyPr>
          <a:lstStyle/>
          <a:p>
            <a:r>
              <a:rPr lang="cs-CZ" sz="3600" dirty="0"/>
              <a:t>Technologie sklizně </a:t>
            </a:r>
            <a:br>
              <a:rPr lang="cs-CZ" sz="3600" dirty="0"/>
            </a:br>
            <a:endParaRPr lang="cs-CZ" sz="3600" dirty="0"/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08D0FE55-8EE4-4D05-ADA4-8CF826785F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2777" y="2599509"/>
            <a:ext cx="9675223" cy="3631473"/>
          </a:xfrm>
        </p:spPr>
        <p:txBody>
          <a:bodyPr/>
          <a:lstStyle/>
          <a:p>
            <a:pPr marL="457200" indent="-457200">
              <a:buAutoNum type="alphaLcParenR"/>
            </a:pPr>
            <a:r>
              <a:rPr lang="cs-CZ" dirty="0">
                <a:solidFill>
                  <a:srgbClr val="C00000"/>
                </a:solidFill>
              </a:rPr>
              <a:t>Žací stroje</a:t>
            </a:r>
            <a:r>
              <a:rPr lang="cs-CZ" dirty="0"/>
              <a:t>: žací mačkače , žací stroj s kondicionérem </a:t>
            </a:r>
          </a:p>
          <a:p>
            <a:pPr marL="457200" indent="-457200">
              <a:buAutoNum type="alphaLcParenR"/>
            </a:pPr>
            <a:r>
              <a:rPr lang="cs-CZ" dirty="0">
                <a:solidFill>
                  <a:schemeClr val="accent1"/>
                </a:solidFill>
              </a:rPr>
              <a:t>Obraceče , shrnovače</a:t>
            </a:r>
            <a:r>
              <a:rPr lang="cs-CZ" dirty="0"/>
              <a:t>: rotační , pásové </a:t>
            </a:r>
          </a:p>
          <a:p>
            <a:pPr marL="457200" indent="-457200">
              <a:buAutoNum type="alphaLcParenR"/>
            </a:pPr>
            <a:r>
              <a:rPr lang="cs-CZ" dirty="0">
                <a:solidFill>
                  <a:schemeClr val="accent6"/>
                </a:solidFill>
              </a:rPr>
              <a:t>Sklízecí stroje</a:t>
            </a:r>
            <a:r>
              <a:rPr lang="cs-CZ" dirty="0"/>
              <a:t>: řezačky, lisy</a:t>
            </a:r>
          </a:p>
          <a:p>
            <a:pPr marL="457200" indent="-457200">
              <a:buAutoNum type="alphaLcParenR"/>
            </a:pPr>
            <a:r>
              <a:rPr lang="cs-CZ" dirty="0">
                <a:solidFill>
                  <a:srgbClr val="002060"/>
                </a:solidFill>
              </a:rPr>
              <a:t>Manipulační technika </a:t>
            </a:r>
            <a:r>
              <a:rPr lang="cs-CZ" dirty="0"/>
              <a:t>– nakládání balíků, vozy na svoz řezanky</a:t>
            </a:r>
          </a:p>
          <a:p>
            <a:pPr marL="457200" indent="-457200">
              <a:buAutoNum type="alphaLcParenR"/>
            </a:pPr>
            <a:r>
              <a:rPr lang="cs-CZ" dirty="0">
                <a:solidFill>
                  <a:srgbClr val="7030A0"/>
                </a:solidFill>
              </a:rPr>
              <a:t>Skladovací prostor</a:t>
            </a:r>
            <a:r>
              <a:rPr lang="cs-CZ" dirty="0"/>
              <a:t>: silážní žlaby, plastové vaky, obalované balíky</a:t>
            </a:r>
          </a:p>
          <a:p>
            <a:pPr marL="457200" indent="-457200">
              <a:buAutoNum type="alphaLcParenR"/>
            </a:pPr>
            <a:r>
              <a:rPr lang="cs-CZ" dirty="0">
                <a:solidFill>
                  <a:srgbClr val="FFC000"/>
                </a:solidFill>
              </a:rPr>
              <a:t>Stroje na vybírání siláže ze žlabů</a:t>
            </a:r>
            <a:r>
              <a:rPr lang="cs-CZ" dirty="0"/>
              <a:t>: krmné vozy s frézou, </a:t>
            </a:r>
            <a:r>
              <a:rPr lang="cs-CZ" dirty="0" err="1"/>
              <a:t>vykousáváče</a:t>
            </a:r>
            <a:endParaRPr lang="cs-CZ" dirty="0"/>
          </a:p>
          <a:p>
            <a:pPr marL="457200" indent="-457200">
              <a:buAutoNum type="alphaLcParenR"/>
            </a:pPr>
            <a:r>
              <a:rPr lang="cs-CZ" dirty="0"/>
              <a:t>Stroje na rozdružování balíků</a:t>
            </a:r>
          </a:p>
        </p:txBody>
      </p:sp>
    </p:spTree>
    <p:extLst>
      <p:ext uri="{BB962C8B-B14F-4D97-AF65-F5344CB8AC3E}">
        <p14:creationId xmlns:p14="http://schemas.microsoft.com/office/powerpoint/2010/main" val="3718452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rostlina, koště, zelenina&#10;&#10;Popis byl vytvořen automaticky">
            <a:extLst>
              <a:ext uri="{FF2B5EF4-FFF2-40B4-BE49-F238E27FC236}">
                <a16:creationId xmlns:a16="http://schemas.microsoft.com/office/drawing/2014/main" id="{20C1E438-3047-4241-8FDB-EE752F510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857" y="0"/>
            <a:ext cx="9138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485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zelenina, tráva&#10;&#10;Popis byl vytvořen automaticky">
            <a:extLst>
              <a:ext uri="{FF2B5EF4-FFF2-40B4-BE49-F238E27FC236}">
                <a16:creationId xmlns:a16="http://schemas.microsoft.com/office/drawing/2014/main" id="{DFC55CE9-C829-4BBB-8C92-7093F4E8F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641" y="0"/>
            <a:ext cx="51467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825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7647DB5-B737-4470-A070-24E0B932D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459" y="264156"/>
            <a:ext cx="8737540" cy="600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5225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D69219F-F922-413D-A34C-0793671D62D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394" y="119426"/>
            <a:ext cx="5140325" cy="6854825"/>
          </a:xfrm>
        </p:spPr>
      </p:pic>
    </p:spTree>
    <p:extLst>
      <p:ext uri="{BB962C8B-B14F-4D97-AF65-F5344CB8AC3E}">
        <p14:creationId xmlns:p14="http://schemas.microsoft.com/office/powerpoint/2010/main" val="39008248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ráva, exteriér, osoba, rostlina&#10;&#10;Popis byl vytvořen automaticky">
            <a:extLst>
              <a:ext uri="{FF2B5EF4-FFF2-40B4-BE49-F238E27FC236}">
                <a16:creationId xmlns:a16="http://schemas.microsoft.com/office/drawing/2014/main" id="{CDA03EA8-37B4-4E88-BDAF-2B51D3234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080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teriér, budova, dveře, otevřít&#10;&#10;Popis byl vytvořen automaticky">
            <a:extLst>
              <a:ext uri="{FF2B5EF4-FFF2-40B4-BE49-F238E27FC236}">
                <a16:creationId xmlns:a16="http://schemas.microsoft.com/office/drawing/2014/main" id="{81855629-1162-4FFA-9AB0-A563D2A88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219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jídlo&#10;&#10;Popis byl vytvořen automaticky">
            <a:extLst>
              <a:ext uri="{FF2B5EF4-FFF2-40B4-BE49-F238E27FC236}">
                <a16:creationId xmlns:a16="http://schemas.microsoft.com/office/drawing/2014/main" id="{21EC91A2-5B1E-4649-A033-1510DA783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885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&#10;&#10;Popis byl vytvořen automaticky">
            <a:extLst>
              <a:ext uri="{FF2B5EF4-FFF2-40B4-BE49-F238E27FC236}">
                <a16:creationId xmlns:a16="http://schemas.microsoft.com/office/drawing/2014/main" id="{796B56D7-0C40-4DCC-AF1C-5359111AF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404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vce, savci, seno, stojící&#10;&#10;Popis byl vytvořen automaticky">
            <a:extLst>
              <a:ext uri="{FF2B5EF4-FFF2-40B4-BE49-F238E27FC236}">
                <a16:creationId xmlns:a16="http://schemas.microsoft.com/office/drawing/2014/main" id="{25058AF6-C4CD-4DFF-9C46-8486DFBB9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354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147F524-84FB-438F-B28D-4A41657C5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224" y="234904"/>
            <a:ext cx="8907929" cy="627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4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ráva, exteriér, obloha, pole&#10;&#10;Popis byl vytvořen automaticky">
            <a:extLst>
              <a:ext uri="{FF2B5EF4-FFF2-40B4-BE49-F238E27FC236}">
                <a16:creationId xmlns:a16="http://schemas.microsoft.com/office/drawing/2014/main" id="{FEB24058-2AD0-4A79-87B5-564232D3A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494" y="205068"/>
            <a:ext cx="9722224" cy="729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070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8BA2077-1439-4262-9EBC-04F0A0BE7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Obsah organických živin u dvou vzorků  hydroponie , kukuřičné siláže a vojtěškové senáže. </a:t>
            </a:r>
          </a:p>
        </p:txBody>
      </p:sp>
      <p:graphicFrame>
        <p:nvGraphicFramePr>
          <p:cNvPr id="7" name="Tabulka 7">
            <a:extLst>
              <a:ext uri="{FF2B5EF4-FFF2-40B4-BE49-F238E27FC236}">
                <a16:creationId xmlns:a16="http://schemas.microsoft.com/office/drawing/2014/main" id="{8E148C9D-DDBC-45C6-9C6C-1C48200750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2621568"/>
              </p:ext>
            </p:extLst>
          </p:nvPr>
        </p:nvGraphicFramePr>
        <p:xfrm>
          <a:off x="838200" y="1825625"/>
          <a:ext cx="1051560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631403654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09480257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11142830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6016206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3007449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Lab</a:t>
                      </a:r>
                      <a:r>
                        <a:rPr lang="cs-CZ" dirty="0"/>
                        <a:t>. 210277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Hrusice  210255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Kukuřičná  siláž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Vojtěšková  senáž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8466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Sušina v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14,6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12,1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34,8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31,6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3237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N-látky  % v suš.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16,3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20,2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7,4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19,0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7868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Vláknina % v suš.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9,7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12,7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21,8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24,6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987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ADF % v suš.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11,7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15,8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22,5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28,6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815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NDF % v suš.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25,8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33,3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37,9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35,3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3519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Škrob % v suš.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27,3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26,4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31,2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144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Popel % v suš.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9,4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15,9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5946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OH v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97,3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90,6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96,1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84,0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9631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SOH  v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91,0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76,5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70,47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63,4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06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SNDF v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75,6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50,7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48,5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51,0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92802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98986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241726" y="1628800"/>
            <a:ext cx="4176464" cy="536104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Děkuji za pozornost</a:t>
            </a:r>
          </a:p>
        </p:txBody>
      </p:sp>
      <p:pic>
        <p:nvPicPr>
          <p:cNvPr id="1028" name="Picture 4" descr="C:\Users\Pepča\Desktop\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587" y="2605365"/>
            <a:ext cx="6494931" cy="41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186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ráva, exteriér, zaparkované, žlutá&#10;&#10;Popis byl vytvořen automaticky">
            <a:extLst>
              <a:ext uri="{FF2B5EF4-FFF2-40B4-BE49-F238E27FC236}">
                <a16:creationId xmlns:a16="http://schemas.microsoft.com/office/drawing/2014/main" id="{1E7F4756-8AA9-469E-B8D9-DFAC59E38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94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ráva, exteriér, obloha, objekt v exteriéru&#10;&#10;Popis byl vytvořen automaticky">
            <a:extLst>
              <a:ext uri="{FF2B5EF4-FFF2-40B4-BE49-F238E27FC236}">
                <a16:creationId xmlns:a16="http://schemas.microsoft.com/office/drawing/2014/main" id="{915A99E0-602C-4074-857F-5E95B69A4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911"/>
            <a:ext cx="12192000" cy="646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373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ráva, exteriér, zelená, zaparkované&#10;&#10;Popis byl vytvořen automaticky">
            <a:extLst>
              <a:ext uri="{FF2B5EF4-FFF2-40B4-BE49-F238E27FC236}">
                <a16:creationId xmlns:a16="http://schemas.microsoft.com/office/drawing/2014/main" id="{B0250914-B747-421B-8AA7-26AE2B499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3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ráva, exteriér, obloha, nákladní auto&#10;&#10;Popis byl vytvořen automaticky">
            <a:extLst>
              <a:ext uri="{FF2B5EF4-FFF2-40B4-BE49-F238E27FC236}">
                <a16:creationId xmlns:a16="http://schemas.microsoft.com/office/drawing/2014/main" id="{BFC5F1C8-E02F-4BC1-8B62-241CA3984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11105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827</Words>
  <Application>Microsoft Office PowerPoint</Application>
  <PresentationFormat>Širokoúhlá obrazovka</PresentationFormat>
  <Paragraphs>164</Paragraphs>
  <Slides>51</Slides>
  <Notes>5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6" baseType="lpstr">
      <vt:lpstr>Arial</vt:lpstr>
      <vt:lpstr>Calibri</vt:lpstr>
      <vt:lpstr>Calibri Light</vt:lpstr>
      <vt:lpstr>Motiv Office</vt:lpstr>
      <vt:lpstr>Fotografie</vt:lpstr>
      <vt:lpstr>    Řešení krmivové základny, výrobou fermentovaných krmiv, nebo formou čerstvé píce metodou hydroponie   Jambor V., Synková H., Vosynková B.  NutriVet, s.r.o., Pohořelice www.nutrivet.cz</vt:lpstr>
      <vt:lpstr>Výroba konzervovaných krmiv</vt:lpstr>
      <vt:lpstr>Výroba konzervovaných – fermentovaných krmiv</vt:lpstr>
      <vt:lpstr>Technologie sklizně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Fermentační proces konzervovaných krmiv</vt:lpstr>
      <vt:lpstr>http://www.nutrivet.cz/konz/silazovani.pdf</vt:lpstr>
      <vt:lpstr>Prezentace aplikace PowerPoint</vt:lpstr>
      <vt:lpstr>Koeficient silážovatelnosti</vt:lpstr>
      <vt:lpstr>Prezentace aplikace PowerPoint</vt:lpstr>
      <vt:lpstr>Prezentace aplikace PowerPoint</vt:lpstr>
      <vt:lpstr>Homofermentativní bakterie</vt:lpstr>
      <vt:lpstr>Heterofermentativní bakterie </vt:lpstr>
      <vt:lpstr>Heterofermentativní bakterie</vt:lpstr>
      <vt:lpstr>Heterofermentativní bakterie</vt:lpstr>
      <vt:lpstr>Prezentace aplikace PowerPoint</vt:lpstr>
      <vt:lpstr>Ztráty sušiny jsou důležité </vt:lpstr>
      <vt:lpstr>Prezentace aplikace PowerPoint</vt:lpstr>
      <vt:lpstr>Prezentace aplikace PowerPoint</vt:lpstr>
      <vt:lpstr>Prezentace aplikace PowerPoint</vt:lpstr>
      <vt:lpstr>Prezentace aplikace PowerPoint</vt:lpstr>
      <vt:lpstr>www.SILAGESafe .com </vt:lpstr>
      <vt:lpstr>Silage safe </vt:lpstr>
      <vt:lpstr>Prezentace aplikace PowerPoint</vt:lpstr>
      <vt:lpstr>http://www.nutrivet.cz/download/13.pdf aplikace </vt:lpstr>
      <vt:lpstr>Prezentace aplikace PowerPoint</vt:lpstr>
      <vt:lpstr>Výroba čerstvé píce formou hydroponie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Obsah organických živin u dvou vzorků  hydroponie , kukuřičné siláže a vojtěškové senáže. 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Řešení krmivové základny, výrobou fermentovaných krmiv, nebo formou čerstvé píce metodou hydroponie   Jambor V., Synková H., Vosynková B.  NutriVet, s.r.o., Pohořelice www.nutrivet.cz</dc:title>
  <dc:creator>NutriVet s.r.o.</dc:creator>
  <cp:lastModifiedBy>NutriVet s.r.o.</cp:lastModifiedBy>
  <cp:revision>4</cp:revision>
  <dcterms:created xsi:type="dcterms:W3CDTF">2021-11-02T09:00:35Z</dcterms:created>
  <dcterms:modified xsi:type="dcterms:W3CDTF">2021-11-04T20:19:59Z</dcterms:modified>
</cp:coreProperties>
</file>